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1" r:id="rId1"/>
  </p:sldMasterIdLst>
  <p:notesMasterIdLst>
    <p:notesMasterId r:id="rId19"/>
  </p:notesMasterIdLst>
  <p:sldIdLst>
    <p:sldId id="258" r:id="rId2"/>
    <p:sldId id="259" r:id="rId3"/>
    <p:sldId id="261" r:id="rId4"/>
    <p:sldId id="262" r:id="rId5"/>
    <p:sldId id="308" r:id="rId6"/>
    <p:sldId id="263" r:id="rId7"/>
    <p:sldId id="264" r:id="rId8"/>
    <p:sldId id="265" r:id="rId9"/>
    <p:sldId id="266" r:id="rId10"/>
    <p:sldId id="267" r:id="rId11"/>
    <p:sldId id="274" r:id="rId12"/>
    <p:sldId id="281" r:id="rId13"/>
    <p:sldId id="301" r:id="rId14"/>
    <p:sldId id="307" r:id="rId15"/>
    <p:sldId id="302" r:id="rId16"/>
    <p:sldId id="309" r:id="rId17"/>
    <p:sldId id="303" r:id="rId18"/>
  </p:sldIdLst>
  <p:sldSz cx="9906000" cy="6858000" type="A4"/>
  <p:notesSz cx="6807200" cy="9939338"/>
  <p:defaultTextStyle>
    <a:lvl1pPr>
      <a:defRPr>
        <a:latin typeface="Franklin Gothic Book"/>
        <a:ea typeface="Franklin Gothic Book"/>
        <a:cs typeface="Franklin Gothic Book"/>
        <a:sym typeface="Franklin Gothic Book"/>
      </a:defRPr>
    </a:lvl1pPr>
    <a:lvl2pPr indent="457200">
      <a:defRPr>
        <a:latin typeface="Franklin Gothic Book"/>
        <a:ea typeface="Franklin Gothic Book"/>
        <a:cs typeface="Franklin Gothic Book"/>
        <a:sym typeface="Franklin Gothic Book"/>
      </a:defRPr>
    </a:lvl2pPr>
    <a:lvl3pPr indent="914400">
      <a:defRPr>
        <a:latin typeface="Franklin Gothic Book"/>
        <a:ea typeface="Franklin Gothic Book"/>
        <a:cs typeface="Franklin Gothic Book"/>
        <a:sym typeface="Franklin Gothic Book"/>
      </a:defRPr>
    </a:lvl3pPr>
    <a:lvl4pPr indent="1371600">
      <a:defRPr>
        <a:latin typeface="Franklin Gothic Book"/>
        <a:ea typeface="Franklin Gothic Book"/>
        <a:cs typeface="Franklin Gothic Book"/>
        <a:sym typeface="Franklin Gothic Book"/>
      </a:defRPr>
    </a:lvl4pPr>
    <a:lvl5pPr indent="1828800">
      <a:defRPr>
        <a:latin typeface="Franklin Gothic Book"/>
        <a:ea typeface="Franklin Gothic Book"/>
        <a:cs typeface="Franklin Gothic Book"/>
        <a:sym typeface="Franklin Gothic Book"/>
      </a:defRPr>
    </a:lvl5pPr>
    <a:lvl6pPr>
      <a:defRPr>
        <a:latin typeface="Franklin Gothic Book"/>
        <a:ea typeface="Franklin Gothic Book"/>
        <a:cs typeface="Franklin Gothic Book"/>
        <a:sym typeface="Franklin Gothic Book"/>
      </a:defRPr>
    </a:lvl6pPr>
    <a:lvl7pPr>
      <a:defRPr>
        <a:latin typeface="Franklin Gothic Book"/>
        <a:ea typeface="Franklin Gothic Book"/>
        <a:cs typeface="Franklin Gothic Book"/>
        <a:sym typeface="Franklin Gothic Book"/>
      </a:defRPr>
    </a:lvl7pPr>
    <a:lvl8pPr>
      <a:defRPr>
        <a:latin typeface="Franklin Gothic Book"/>
        <a:ea typeface="Franklin Gothic Book"/>
        <a:cs typeface="Franklin Gothic Book"/>
        <a:sym typeface="Franklin Gothic Book"/>
      </a:defRPr>
    </a:lvl8pPr>
    <a:lvl9pPr>
      <a:defRPr>
        <a:latin typeface="Franklin Gothic Book"/>
        <a:ea typeface="Franklin Gothic Book"/>
        <a:cs typeface="Franklin Gothic Book"/>
        <a:sym typeface="Franklin Gothic Book"/>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F3F4"/>
          </a:solidFill>
        </a:fill>
      </a:tcStyle>
    </a:wholeTbl>
    <a:band2H>
      <a:tcTxStyle/>
      <a:tcStyle>
        <a:tcBdr/>
        <a:fill>
          <a:solidFill>
            <a:srgbClr val="F3F9FA"/>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Row>
  </a:tblStyle>
  <a:tblStyle styleId="{C7B018BB-80A7-4F77-B60F-C8B233D01FF8}"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
          <a:latin typeface="Franklin Gothic Book"/>
          <a:ea typeface="Franklin Gothic Book"/>
          <a:cs typeface="Franklin Gothic Book"/>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Franklin Gothic Book"/>
          <a:ea typeface="Franklin Gothic Book"/>
          <a:cs typeface="Franklin Gothic 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BE0E3"/>
          </a:solidFill>
        </a:fill>
      </a:tcStyle>
    </a:firstCol>
    <a:lastRow>
      <a:tcTxStyle b="on" i="on">
        <a:font>
          <a:latin typeface="Franklin Gothic Book"/>
          <a:ea typeface="Franklin Gothic Book"/>
          <a:cs typeface="Franklin Gothic Book"/>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Franklin Gothic Book"/>
          <a:ea typeface="Franklin Gothic Book"/>
          <a:cs typeface="Franklin Gothic Book"/>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BBE0E3"/>
          </a:solidFill>
        </a:fill>
      </a:tcStyle>
    </a:firstRow>
  </a:tblStyle>
  <a:tblStyle styleId="{33BA23B1-9221-436E-865A-0063620EA4FD}"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199" autoAdjust="0"/>
  </p:normalViewPr>
  <p:slideViewPr>
    <p:cSldViewPr snapToGrid="0">
      <p:cViewPr varScale="1">
        <p:scale>
          <a:sx n="57" d="100"/>
          <a:sy n="57" d="100"/>
        </p:scale>
        <p:origin x="160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6" name="Shape 6"/>
          <p:cNvSpPr>
            <a:spLocks noGrp="1"/>
          </p:cNvSpPr>
          <p:nvPr>
            <p:ph type="body" sz="quarter" idx="1"/>
          </p:nvPr>
        </p:nvSpPr>
        <p:spPr>
          <a:xfrm>
            <a:off x="907627" y="4721186"/>
            <a:ext cx="4991947" cy="4472702"/>
          </a:xfrm>
          <a:prstGeom prst="rect">
            <a:avLst/>
          </a:prstGeom>
        </p:spPr>
        <p:txBody>
          <a:bodyPr/>
          <a:lstStyle/>
          <a:p>
            <a:pPr lvl="0"/>
            <a:endParaRPr/>
          </a:p>
        </p:txBody>
      </p:sp>
    </p:spTree>
    <p:extLst>
      <p:ext uri="{BB962C8B-B14F-4D97-AF65-F5344CB8AC3E}">
        <p14:creationId xmlns:p14="http://schemas.microsoft.com/office/powerpoint/2010/main" val="3871780935"/>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hape 26"/>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27" name="Shape 27"/>
          <p:cNvSpPr>
            <a:spLocks noGrp="1"/>
          </p:cNvSpPr>
          <p:nvPr>
            <p:ph type="body" sz="quarter" idx="1"/>
          </p:nvPr>
        </p:nvSpPr>
        <p:spPr>
          <a:prstGeom prst="rect">
            <a:avLst/>
          </a:prstGeom>
        </p:spPr>
        <p:txBody>
          <a:bodyPr/>
          <a:lstStyle/>
          <a:p>
            <a:pPr lvl="0" defTabSz="914400">
              <a:lnSpc>
                <a:spcPct val="100000"/>
              </a:lnSpc>
              <a:spcBef>
                <a:spcPts val="400"/>
              </a:spcBef>
              <a:defRPr sz="1800"/>
            </a:pPr>
            <a:endParaRPr sz="1200" dirty="0">
              <a:latin typeface="Calibri"/>
              <a:ea typeface="Calibri"/>
              <a:cs typeface="Calibri"/>
              <a:sym typeface="Calibri"/>
            </a:endParaRPr>
          </a:p>
        </p:txBody>
      </p:sp>
    </p:spTree>
    <p:extLst>
      <p:ext uri="{BB962C8B-B14F-4D97-AF65-F5344CB8AC3E}">
        <p14:creationId xmlns:p14="http://schemas.microsoft.com/office/powerpoint/2010/main" val="2134568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95" name="Shape 95"/>
          <p:cNvSpPr>
            <a:spLocks noGrp="1"/>
          </p:cNvSpPr>
          <p:nvPr>
            <p:ph type="body" sz="quarter" idx="1"/>
          </p:nvPr>
        </p:nvSpPr>
        <p:spPr>
          <a:prstGeom prst="rect">
            <a:avLst/>
          </a:prstGeom>
        </p:spPr>
        <p:txBody>
          <a:bodyPr/>
          <a:lstStyle/>
          <a:p>
            <a:pPr marL="269875" indent="-228600" algn="just">
              <a:spcBef>
                <a:spcPts val="413"/>
              </a:spcBef>
              <a:defRPr/>
            </a:pPr>
            <a:r>
              <a:rPr lang="en-US" altLang="en-US" sz="1200" dirty="0" smtClean="0">
                <a:solidFill>
                  <a:srgbClr val="000000"/>
                </a:solidFill>
                <a:sym typeface="Arial" panose="020B0604020202020204" pitchFamily="34" charset="0"/>
              </a:rPr>
              <a:t>When we first applied the approach for the 2011 Budget, we found programs which needed to be cut or terminated because they were no longer delivering outcomes intended, such as the Food for School Program, the DA Input Subsidies, and the </a:t>
            </a:r>
            <a:r>
              <a:rPr lang="en-US" altLang="en-US" sz="1200" dirty="0" err="1" smtClean="0">
                <a:solidFill>
                  <a:srgbClr val="000000"/>
                </a:solidFill>
                <a:sym typeface="Arial" panose="020B0604020202020204" pitchFamily="34" charset="0"/>
              </a:rPr>
              <a:t>Kalayaan</a:t>
            </a:r>
            <a:r>
              <a:rPr lang="en-US" altLang="en-US" sz="1200" dirty="0" smtClean="0">
                <a:solidFill>
                  <a:srgbClr val="000000"/>
                </a:solidFill>
                <a:sym typeface="Arial" panose="020B0604020202020204" pitchFamily="34" charset="0"/>
              </a:rPr>
              <a:t> Barangay Program. </a:t>
            </a:r>
          </a:p>
          <a:p>
            <a:pPr marL="269875" indent="-228600" algn="just">
              <a:spcBef>
                <a:spcPts val="413"/>
              </a:spcBef>
              <a:defRPr/>
            </a:pPr>
            <a:endParaRPr lang="en-US" altLang="en-US" sz="1200" dirty="0" smtClean="0">
              <a:solidFill>
                <a:srgbClr val="000000"/>
              </a:solidFill>
              <a:sym typeface="Arial" panose="020B0604020202020204" pitchFamily="34" charset="0"/>
            </a:endParaRPr>
          </a:p>
          <a:p>
            <a:pPr marL="269875" indent="-228600" algn="just">
              <a:spcBef>
                <a:spcPts val="413"/>
              </a:spcBef>
              <a:defRPr/>
            </a:pPr>
            <a:r>
              <a:rPr lang="en-US" altLang="en-US" sz="1200" dirty="0" smtClean="0">
                <a:solidFill>
                  <a:srgbClr val="000000"/>
                </a:solidFill>
                <a:sym typeface="Arial" panose="020B0604020202020204" pitchFamily="34" charset="0"/>
              </a:rPr>
              <a:t>We found programs which needed policy measures or actions to remove bottlenecks to implementation to improve impact.</a:t>
            </a:r>
          </a:p>
          <a:p>
            <a:pPr marL="269875" indent="-228600" algn="just">
              <a:spcBef>
                <a:spcPts val="413"/>
              </a:spcBef>
              <a:defRPr/>
            </a:pPr>
            <a:endParaRPr lang="en-US" altLang="en-US" sz="1200" dirty="0" smtClean="0">
              <a:solidFill>
                <a:srgbClr val="000000"/>
              </a:solidFill>
              <a:sym typeface="Arial" panose="020B0604020202020204" pitchFamily="34" charset="0"/>
            </a:endParaRPr>
          </a:p>
          <a:p>
            <a:pPr marL="269875" indent="-228600" algn="just">
              <a:spcBef>
                <a:spcPts val="413"/>
              </a:spcBef>
              <a:defRPr/>
            </a:pPr>
            <a:r>
              <a:rPr lang="en-US" altLang="en-US" sz="1200" dirty="0" smtClean="0">
                <a:solidFill>
                  <a:srgbClr val="000000"/>
                </a:solidFill>
                <a:sym typeface="Arial" panose="020B0604020202020204" pitchFamily="34" charset="0"/>
              </a:rPr>
              <a:t>A number of programs were also identified to be performing well and which could be expanded to mitigate critical gaps, like the Conditional Cash Transfers, GASTPE Education Service Contracting and National Health Insurance Program.</a:t>
            </a:r>
          </a:p>
          <a:p>
            <a:pPr marL="269875" indent="-228600" algn="just">
              <a:spcBef>
                <a:spcPts val="413"/>
              </a:spcBef>
              <a:defRPr/>
            </a:pPr>
            <a:endParaRPr lang="en-US" altLang="en-US" sz="1200" dirty="0" smtClean="0">
              <a:solidFill>
                <a:srgbClr val="000000"/>
              </a:solidFill>
              <a:sym typeface="Arial" panose="020B0604020202020204" pitchFamily="34" charset="0"/>
            </a:endParaRPr>
          </a:p>
          <a:p>
            <a:pPr>
              <a:lnSpc>
                <a:spcPct val="80000"/>
              </a:lnSpc>
              <a:spcBef>
                <a:spcPts val="475"/>
              </a:spcBef>
              <a:buClr>
                <a:srgbClr val="000000"/>
              </a:buClr>
              <a:buSzPct val="125000"/>
              <a:buFont typeface="Palatino" pitchFamily="18" charset="0"/>
              <a:buChar char="•"/>
              <a:defRPr/>
            </a:pPr>
            <a:r>
              <a:rPr lang="en-US" altLang="en-US" sz="1200" dirty="0" smtClean="0">
                <a:solidFill>
                  <a:srgbClr val="1D300D"/>
                </a:solidFill>
                <a:latin typeface="Gill Sans MT" panose="020B0502020104020203" pitchFamily="34" charset="0"/>
                <a:ea typeface="ヒラギノ明朝 ProN W3"/>
                <a:cs typeface="ヒラギノ明朝 ProN W3"/>
                <a:sym typeface="Palatino" pitchFamily="18" charset="0"/>
              </a:rPr>
              <a:t>Need to pursue difficult GOCC reforms (e.g., NFA, LRTA)</a:t>
            </a:r>
          </a:p>
          <a:p>
            <a:pPr>
              <a:lnSpc>
                <a:spcPct val="80000"/>
              </a:lnSpc>
              <a:spcBef>
                <a:spcPts val="475"/>
              </a:spcBef>
              <a:buClr>
                <a:srgbClr val="000000"/>
              </a:buClr>
              <a:buSzPct val="125000"/>
              <a:buFont typeface="Palatino" pitchFamily="18" charset="0"/>
              <a:buChar char="•"/>
              <a:defRPr/>
            </a:pPr>
            <a:r>
              <a:rPr lang="en-US" altLang="en-US" sz="1200" dirty="0" smtClean="0">
                <a:solidFill>
                  <a:srgbClr val="1D300D"/>
                </a:solidFill>
                <a:latin typeface="Gill Sans MT" panose="020B0502020104020203" pitchFamily="34" charset="0"/>
                <a:ea typeface="ヒラギノ明朝 ProN W3"/>
                <a:cs typeface="ヒラギノ明朝 ProN W3"/>
                <a:sym typeface="Palatino" pitchFamily="18" charset="0"/>
              </a:rPr>
              <a:t>Tightening use of lump sum funds according to master plans and government priority needs (e.g., FMRs, Irrigation Lump sums)</a:t>
            </a:r>
          </a:p>
          <a:p>
            <a:pPr>
              <a:lnSpc>
                <a:spcPct val="80000"/>
              </a:lnSpc>
              <a:spcBef>
                <a:spcPts val="475"/>
              </a:spcBef>
              <a:buClr>
                <a:srgbClr val="000000"/>
              </a:buClr>
              <a:buSzPct val="125000"/>
              <a:buFont typeface="Palatino" pitchFamily="18" charset="0"/>
              <a:buChar char="•"/>
              <a:defRPr/>
            </a:pPr>
            <a:r>
              <a:rPr lang="en-US" altLang="en-US" sz="1200" dirty="0" smtClean="0">
                <a:solidFill>
                  <a:srgbClr val="1D300D"/>
                </a:solidFill>
                <a:latin typeface="Gill Sans MT" panose="020B0502020104020203" pitchFamily="34" charset="0"/>
                <a:ea typeface="ヒラギノ明朝 ProN W3"/>
                <a:cs typeface="ヒラギノ明朝 ProN W3"/>
                <a:sym typeface="Palatino" pitchFamily="18" charset="0"/>
              </a:rPr>
              <a:t>Possible deactivation of agencies and GOCCs (e.g. </a:t>
            </a:r>
            <a:r>
              <a:rPr lang="en-US" altLang="en-US" sz="1200" dirty="0" err="1" smtClean="0">
                <a:solidFill>
                  <a:srgbClr val="1D300D"/>
                </a:solidFill>
                <a:latin typeface="Gill Sans MT" panose="020B0502020104020203" pitchFamily="34" charset="0"/>
                <a:ea typeface="ヒラギノ明朝 ProN W3"/>
                <a:cs typeface="ヒラギノ明朝 ProN W3"/>
                <a:sym typeface="Palatino" pitchFamily="18" charset="0"/>
              </a:rPr>
              <a:t>Quedancorp</a:t>
            </a:r>
            <a:r>
              <a:rPr lang="en-US" altLang="en-US" sz="1200" dirty="0" smtClean="0">
                <a:solidFill>
                  <a:srgbClr val="1D300D"/>
                </a:solidFill>
                <a:latin typeface="Gill Sans MT" panose="020B0502020104020203" pitchFamily="34" charset="0"/>
                <a:ea typeface="ヒラギノ明朝 ProN W3"/>
                <a:cs typeface="ヒラギノ明朝 ProN W3"/>
                <a:sym typeface="Palatino" pitchFamily="18" charset="0"/>
              </a:rPr>
              <a:t>, OP-Task Forces, OP-Locally Funded Projects)</a:t>
            </a:r>
          </a:p>
          <a:p>
            <a:pPr marL="269875" indent="-228600" algn="just">
              <a:spcBef>
                <a:spcPts val="413"/>
              </a:spcBef>
              <a:defRPr/>
            </a:pPr>
            <a:endParaRPr lang="en-US" altLang="en-US" sz="1200" dirty="0" smtClean="0">
              <a:solidFill>
                <a:srgbClr val="000000"/>
              </a:solidFill>
              <a:sym typeface="Arial" panose="020B0604020202020204" pitchFamily="34" charset="0"/>
            </a:endParaRPr>
          </a:p>
        </p:txBody>
      </p:sp>
    </p:spTree>
    <p:extLst>
      <p:ext uri="{BB962C8B-B14F-4D97-AF65-F5344CB8AC3E}">
        <p14:creationId xmlns:p14="http://schemas.microsoft.com/office/powerpoint/2010/main" val="2052116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134" name="Shape 134"/>
          <p:cNvSpPr>
            <a:spLocks noGrp="1"/>
          </p:cNvSpPr>
          <p:nvPr>
            <p:ph type="body" sz="quarter" idx="1"/>
          </p:nvPr>
        </p:nvSpPr>
        <p:spPr>
          <a:prstGeom prst="rect">
            <a:avLst/>
          </a:prstGeom>
        </p:spPr>
        <p:txBody>
          <a:bodyPr/>
          <a:lstStyle>
            <a:lvl1pPr defTabSz="914400">
              <a:lnSpc>
                <a:spcPct val="90000"/>
              </a:lnSpc>
              <a:spcBef>
                <a:spcPts val="400"/>
              </a:spcBef>
              <a:defRPr sz="1200">
                <a:latin typeface="Calibri"/>
                <a:ea typeface="Calibri"/>
                <a:cs typeface="Calibri"/>
                <a:sym typeface="Calibri"/>
              </a:defRPr>
            </a:lvl1pPr>
          </a:lstStyle>
          <a:p>
            <a:pPr marL="228600" indent="-228600" algn="just">
              <a:lnSpc>
                <a:spcPct val="90000"/>
              </a:lnSpc>
              <a:defRPr/>
            </a:pPr>
            <a:r>
              <a:rPr lang="en-PH" altLang="en-US" dirty="0" smtClean="0">
                <a:solidFill>
                  <a:srgbClr val="000000"/>
                </a:solidFill>
                <a:sym typeface="Arial" panose="020B0604020202020204" pitchFamily="34" charset="0"/>
              </a:rPr>
              <a:t>In 2011-2013, the conduct of evaluations were outsourced and funded from technical assistance. For this forum, we selected six (6) ZBB studies for programs which deliver direct </a:t>
            </a:r>
            <a:r>
              <a:rPr lang="en-US" altLang="en-US" dirty="0" smtClean="0">
                <a:solidFill>
                  <a:srgbClr val="000000"/>
                </a:solidFill>
                <a:sym typeface="Arial" panose="020B0604020202020204" pitchFamily="34" charset="0"/>
              </a:rPr>
              <a:t>outputs and services to our people and which have significant impacts on poverty reduction.</a:t>
            </a:r>
            <a:endParaRPr lang="en-PH" altLang="en-US" dirty="0" smtClean="0">
              <a:solidFill>
                <a:srgbClr val="000000"/>
              </a:solidFill>
              <a:sym typeface="Arial" panose="020B0604020202020204" pitchFamily="34" charset="0"/>
            </a:endParaRPr>
          </a:p>
          <a:p>
            <a:pPr marL="269875" indent="-228600" algn="just">
              <a:spcBef>
                <a:spcPts val="413"/>
              </a:spcBef>
              <a:defRPr/>
            </a:pPr>
            <a:endParaRPr lang="en-PH" altLang="en-US" dirty="0" smtClean="0">
              <a:solidFill>
                <a:srgbClr val="000000"/>
              </a:solidFill>
              <a:sym typeface="Arial" panose="020B0604020202020204" pitchFamily="34" charset="0"/>
            </a:endParaRPr>
          </a:p>
          <a:p>
            <a:pPr marL="269875" indent="-228600" algn="just">
              <a:spcBef>
                <a:spcPts val="413"/>
              </a:spcBef>
              <a:defRPr/>
            </a:pPr>
            <a:r>
              <a:rPr lang="en-PH" altLang="en-US" dirty="0" smtClean="0">
                <a:solidFill>
                  <a:srgbClr val="000000"/>
                </a:solidFill>
                <a:sym typeface="Arial" panose="020B0604020202020204" pitchFamily="34" charset="0"/>
              </a:rPr>
              <a:t>The ZBB study deals with the </a:t>
            </a:r>
            <a:r>
              <a:rPr lang="en-US" altLang="en-US" dirty="0" smtClean="0">
                <a:sym typeface="Palatino" pitchFamily="18" charset="0"/>
              </a:rPr>
              <a:t>Cost Effectiveness and Efficiency of the </a:t>
            </a:r>
            <a:r>
              <a:rPr lang="en-US" altLang="en-US" dirty="0" err="1" smtClean="0">
                <a:sym typeface="Palatino" pitchFamily="18" charset="0"/>
              </a:rPr>
              <a:t>Sitio</a:t>
            </a:r>
            <a:r>
              <a:rPr lang="en-US" altLang="en-US" dirty="0" smtClean="0">
                <a:sym typeface="Palatino" pitchFamily="18" charset="0"/>
              </a:rPr>
              <a:t>/Household Electrification Program, conducted by Dr. </a:t>
            </a:r>
            <a:r>
              <a:rPr lang="en-GB" altLang="en-US" dirty="0" err="1" smtClean="0">
                <a:sym typeface="Palatino" pitchFamily="18" charset="0"/>
              </a:rPr>
              <a:t>Adoracion</a:t>
            </a:r>
            <a:r>
              <a:rPr lang="en-GB" altLang="en-US" dirty="0" smtClean="0">
                <a:sym typeface="Palatino" pitchFamily="18" charset="0"/>
              </a:rPr>
              <a:t> M. Navarro. The objective of the study is to assess the cost effectiveness and efficiency of the electrification </a:t>
            </a:r>
            <a:r>
              <a:rPr lang="en-US" altLang="en-US" dirty="0" smtClean="0">
                <a:sym typeface="Palatino" pitchFamily="18" charset="0"/>
              </a:rPr>
              <a:t>under</a:t>
            </a:r>
            <a:r>
              <a:rPr lang="en-GB" altLang="en-US" dirty="0" smtClean="0">
                <a:sym typeface="Palatino" pitchFamily="18" charset="0"/>
              </a:rPr>
              <a:t> the </a:t>
            </a:r>
            <a:r>
              <a:rPr lang="en-GB" altLang="en-US" dirty="0" err="1" smtClean="0">
                <a:sym typeface="Palatino" pitchFamily="18" charset="0"/>
              </a:rPr>
              <a:t>Sitio</a:t>
            </a:r>
            <a:r>
              <a:rPr lang="en-GB" altLang="en-US" dirty="0" smtClean="0">
                <a:sym typeface="Palatino" pitchFamily="18" charset="0"/>
              </a:rPr>
              <a:t> Electrification Program of the N</a:t>
            </a:r>
            <a:r>
              <a:rPr lang="en-US" altLang="en-US" dirty="0" smtClean="0">
                <a:sym typeface="Palatino" pitchFamily="18" charset="0"/>
              </a:rPr>
              <a:t>EA</a:t>
            </a:r>
            <a:r>
              <a:rPr lang="en-GB" altLang="en-US" dirty="0" smtClean="0">
                <a:sym typeface="Palatino" pitchFamily="18" charset="0"/>
              </a:rPr>
              <a:t> and the Household Electrification program of the Department of Energy and their impact on poverty reduction. Furthermore, the study aims to generate and recommend policies to the DOE and NEA for the implementation of the programs to attain electrification targets.</a:t>
            </a:r>
          </a:p>
          <a:p>
            <a:pPr marL="269875" indent="-228600" algn="just">
              <a:spcBef>
                <a:spcPts val="413"/>
              </a:spcBef>
              <a:defRPr/>
            </a:pPr>
            <a:endParaRPr lang="en-PH" altLang="en-US" dirty="0" smtClean="0">
              <a:sym typeface="Palatino" pitchFamily="18" charset="0"/>
            </a:endParaRPr>
          </a:p>
          <a:p>
            <a:pPr marL="269875" indent="-228600" algn="just">
              <a:spcBef>
                <a:spcPts val="413"/>
              </a:spcBef>
              <a:defRPr/>
            </a:pPr>
            <a:r>
              <a:rPr lang="en-PH" altLang="en-US" dirty="0" smtClean="0">
                <a:sym typeface="Palatino" pitchFamily="18" charset="0"/>
              </a:rPr>
              <a:t>One important finding of the study is that when average cost per household is</a:t>
            </a:r>
            <a:r>
              <a:rPr lang="en-PH" altLang="en-US" baseline="0" dirty="0" smtClean="0">
                <a:sym typeface="Palatino" pitchFamily="18" charset="0"/>
              </a:rPr>
              <a:t> </a:t>
            </a:r>
            <a:r>
              <a:rPr lang="en-PH" altLang="en-US" dirty="0" smtClean="0">
                <a:sym typeface="Palatino" pitchFamily="18" charset="0"/>
              </a:rPr>
              <a:t>compared, the SEP’s cost appears lower than that of HEP; meaning, on-grid electrification is more efficient. However, given the positive relationship between poverty reduction and  rural electrification, both programs should be c</a:t>
            </a:r>
            <a:r>
              <a:rPr lang="en-US" altLang="en-US" dirty="0" err="1" smtClean="0">
                <a:sym typeface="Palatino" pitchFamily="18" charset="0"/>
              </a:rPr>
              <a:t>ontinued</a:t>
            </a:r>
            <a:r>
              <a:rPr lang="en-US" altLang="en-US" dirty="0" smtClean="0">
                <a:sym typeface="Palatino" pitchFamily="18" charset="0"/>
              </a:rPr>
              <a:t> with improvements.</a:t>
            </a:r>
            <a:r>
              <a:rPr lang="en-PH" altLang="en-US" dirty="0" smtClean="0">
                <a:sym typeface="Palatino" pitchFamily="18" charset="0"/>
              </a:rPr>
              <a:t> </a:t>
            </a:r>
            <a:endParaRPr lang="en-US" altLang="en-US" dirty="0" smtClean="0"/>
          </a:p>
        </p:txBody>
      </p:sp>
    </p:spTree>
    <p:extLst>
      <p:ext uri="{BB962C8B-B14F-4D97-AF65-F5344CB8AC3E}">
        <p14:creationId xmlns:p14="http://schemas.microsoft.com/office/powerpoint/2010/main" val="3006387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228" name="Shape 228"/>
          <p:cNvSpPr>
            <a:spLocks noGrp="1"/>
          </p:cNvSpPr>
          <p:nvPr>
            <p:ph type="body" sz="quarter" idx="1"/>
          </p:nvPr>
        </p:nvSpPr>
        <p:spPr>
          <a:prstGeom prst="rect">
            <a:avLst/>
          </a:prstGeom>
        </p:spPr>
        <p:txBody>
          <a:bodyPr/>
          <a:lstStyle>
            <a:lvl1pPr defTabSz="914400">
              <a:lnSpc>
                <a:spcPct val="90000"/>
              </a:lnSpc>
              <a:spcBef>
                <a:spcPts val="400"/>
              </a:spcBef>
              <a:defRPr sz="1200">
                <a:latin typeface="Calibri"/>
                <a:ea typeface="Calibri"/>
                <a:cs typeface="Calibri"/>
                <a:sym typeface="Calibri"/>
              </a:defRPr>
            </a:lvl1pPr>
          </a:lstStyle>
          <a:p>
            <a:pPr lvl="0">
              <a:defRPr sz="1800"/>
            </a:pPr>
            <a:endParaRPr sz="1200" dirty="0"/>
          </a:p>
        </p:txBody>
      </p:sp>
    </p:spTree>
    <p:extLst>
      <p:ext uri="{BB962C8B-B14F-4D97-AF65-F5344CB8AC3E}">
        <p14:creationId xmlns:p14="http://schemas.microsoft.com/office/powerpoint/2010/main" val="18897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228" name="Shape 228"/>
          <p:cNvSpPr>
            <a:spLocks noGrp="1"/>
          </p:cNvSpPr>
          <p:nvPr>
            <p:ph type="body" sz="quarter" idx="1"/>
          </p:nvPr>
        </p:nvSpPr>
        <p:spPr>
          <a:prstGeom prst="rect">
            <a:avLst/>
          </a:prstGeom>
        </p:spPr>
        <p:txBody>
          <a:bodyPr/>
          <a:lstStyle>
            <a:lvl1pPr defTabSz="914400">
              <a:lnSpc>
                <a:spcPct val="90000"/>
              </a:lnSpc>
              <a:spcBef>
                <a:spcPts val="400"/>
              </a:spcBef>
              <a:defRPr sz="1200">
                <a:latin typeface="Calibri"/>
                <a:ea typeface="Calibri"/>
                <a:cs typeface="Calibri"/>
                <a:sym typeface="Calibri"/>
              </a:defRPr>
            </a:lvl1pPr>
          </a:lstStyle>
          <a:p>
            <a:pPr lvl="0">
              <a:defRPr sz="1800"/>
            </a:pPr>
            <a:endParaRPr sz="1200" dirty="0"/>
          </a:p>
        </p:txBody>
      </p:sp>
    </p:spTree>
    <p:extLst>
      <p:ext uri="{BB962C8B-B14F-4D97-AF65-F5344CB8AC3E}">
        <p14:creationId xmlns:p14="http://schemas.microsoft.com/office/powerpoint/2010/main" val="2127946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a:xfrm>
            <a:off x="712788" y="746125"/>
            <a:ext cx="5381625" cy="3725863"/>
          </a:xfrm>
          <a:ln/>
        </p:spPr>
      </p:sp>
      <p:sp>
        <p:nvSpPr>
          <p:cNvPr id="4099" name="Notes Placeholder 2"/>
          <p:cNvSpPr>
            <a:spLocks noGrp="1"/>
          </p:cNvSpPr>
          <p:nvPr>
            <p:ph type="body" idx="1"/>
          </p:nvPr>
        </p:nvSpPr>
        <p:spPr>
          <a:noFill/>
        </p:spPr>
        <p:txBody>
          <a:bodyPr/>
          <a:lstStyle/>
          <a:p>
            <a:endParaRPr lang="en-US" altLang="en-US" dirty="0" smtClean="0">
              <a:latin typeface="Arial" panose="020B0604020202020204" pitchFamily="34" charset="0"/>
              <a:cs typeface="Arial" panose="020B0604020202020204" pitchFamily="34" charset="0"/>
            </a:endParaRPr>
          </a:p>
        </p:txBody>
      </p:sp>
      <p:sp>
        <p:nvSpPr>
          <p:cNvPr id="4100" name="Slide Number Placeholder 3"/>
          <p:cNvSpPr>
            <a:spLocks noGrp="1"/>
          </p:cNvSpPr>
          <p:nvPr>
            <p:ph type="sldNum" sz="quarter" idx="5"/>
          </p:nvPr>
        </p:nvSpPr>
        <p:spPr>
          <a:xfrm>
            <a:off x="3940928" y="9597673"/>
            <a:ext cx="3015968" cy="505595"/>
          </a:xfrm>
          <a:prstGeom prst="rect">
            <a:avLst/>
          </a:prstGeom>
          <a:noFill/>
        </p:spPr>
        <p:txBody>
          <a:bodyPr/>
          <a:lstStyle>
            <a:lvl1pPr defTabSz="923925">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23925">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23925">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23925">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23925">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5BFD1A6-7ABB-4741-9C9B-67A55182A2E4}" type="slidenum">
              <a:rPr lang="en-US" altLang="en-US"/>
              <a:pPr>
                <a:spcBef>
                  <a:spcPct val="0"/>
                </a:spcBef>
              </a:pPr>
              <a:t>14</a:t>
            </a:fld>
            <a:endParaRPr lang="en-US" altLang="en-US"/>
          </a:p>
        </p:txBody>
      </p:sp>
    </p:spTree>
    <p:extLst>
      <p:ext uri="{BB962C8B-B14F-4D97-AF65-F5344CB8AC3E}">
        <p14:creationId xmlns:p14="http://schemas.microsoft.com/office/powerpoint/2010/main" val="2246084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228" name="Shape 228"/>
          <p:cNvSpPr>
            <a:spLocks noGrp="1"/>
          </p:cNvSpPr>
          <p:nvPr>
            <p:ph type="body" sz="quarter" idx="1"/>
          </p:nvPr>
        </p:nvSpPr>
        <p:spPr>
          <a:prstGeom prst="rect">
            <a:avLst/>
          </a:prstGeom>
        </p:spPr>
        <p:txBody>
          <a:bodyPr/>
          <a:lstStyle>
            <a:lvl1pPr defTabSz="914400">
              <a:lnSpc>
                <a:spcPct val="90000"/>
              </a:lnSpc>
              <a:spcBef>
                <a:spcPts val="400"/>
              </a:spcBef>
              <a:defRPr sz="1200">
                <a:latin typeface="Calibri"/>
                <a:ea typeface="Calibri"/>
                <a:cs typeface="Calibri"/>
                <a:sym typeface="Calibri"/>
              </a:defRPr>
            </a:lvl1pPr>
          </a:lstStyle>
          <a:p>
            <a:pPr eaLnBrk="1" hangingPunct="1"/>
            <a:r>
              <a:rPr lang="en-US" altLang="en-US" dirty="0" smtClean="0">
                <a:latin typeface="Arial" panose="020B0604020202020204" pitchFamily="34" charset="0"/>
                <a:cs typeface="Arial" panose="020B0604020202020204" pitchFamily="34" charset="0"/>
              </a:rPr>
              <a:t>In 2015, further institutionalization of the M&amp;E function came into fruition with the creation of PMEB in the DBM, and further solidified with the issuance of the 2016 Department Order to detail the divisions.</a:t>
            </a:r>
          </a:p>
        </p:txBody>
      </p:sp>
    </p:spTree>
    <p:extLst>
      <p:ext uri="{BB962C8B-B14F-4D97-AF65-F5344CB8AC3E}">
        <p14:creationId xmlns:p14="http://schemas.microsoft.com/office/powerpoint/2010/main" val="21694141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hape 26"/>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27" name="Shape 27"/>
          <p:cNvSpPr>
            <a:spLocks noGrp="1"/>
          </p:cNvSpPr>
          <p:nvPr>
            <p:ph type="body" sz="quarter" idx="1"/>
          </p:nvPr>
        </p:nvSpPr>
        <p:spPr>
          <a:prstGeom prst="rect">
            <a:avLst/>
          </a:prstGeom>
        </p:spPr>
        <p:txBody>
          <a:bodyPr/>
          <a:lstStyle/>
          <a:p>
            <a:pPr lvl="0" defTabSz="914400">
              <a:lnSpc>
                <a:spcPct val="100000"/>
              </a:lnSpc>
              <a:spcBef>
                <a:spcPts val="400"/>
              </a:spcBef>
              <a:defRPr sz="1800"/>
            </a:pPr>
            <a:endParaRPr sz="1200" dirty="0">
              <a:latin typeface="Calibri"/>
              <a:ea typeface="Calibri"/>
              <a:cs typeface="Calibri"/>
              <a:sym typeface="Calibri"/>
            </a:endParaRPr>
          </a:p>
        </p:txBody>
      </p:sp>
    </p:spTree>
    <p:extLst>
      <p:ext uri="{BB962C8B-B14F-4D97-AF65-F5344CB8AC3E}">
        <p14:creationId xmlns:p14="http://schemas.microsoft.com/office/powerpoint/2010/main" val="65807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228" name="Shape 228"/>
          <p:cNvSpPr>
            <a:spLocks noGrp="1"/>
          </p:cNvSpPr>
          <p:nvPr>
            <p:ph type="body" sz="quarter" idx="1"/>
          </p:nvPr>
        </p:nvSpPr>
        <p:spPr>
          <a:prstGeom prst="rect">
            <a:avLst/>
          </a:prstGeom>
        </p:spPr>
        <p:txBody>
          <a:bodyPr/>
          <a:lstStyle>
            <a:lvl1pPr defTabSz="914400">
              <a:lnSpc>
                <a:spcPct val="90000"/>
              </a:lnSpc>
              <a:spcBef>
                <a:spcPts val="400"/>
              </a:spcBef>
              <a:defRPr sz="1200">
                <a:latin typeface="Calibri"/>
                <a:ea typeface="Calibri"/>
                <a:cs typeface="Calibri"/>
                <a:sym typeface="Calibri"/>
              </a:defRPr>
            </a:lvl1pPr>
          </a:lstStyle>
          <a:p>
            <a:pPr eaLnBrk="1" hangingPunct="1"/>
            <a:r>
              <a:rPr lang="en-US" altLang="en-US" dirty="0" smtClean="0">
                <a:latin typeface="Arial" panose="020B0604020202020204" pitchFamily="34" charset="0"/>
                <a:cs typeface="Arial" panose="020B0604020202020204" pitchFamily="34" charset="0"/>
              </a:rPr>
              <a:t>The  oversight budget program evaluation function  when lodged in DBM, would result to these</a:t>
            </a:r>
            <a:r>
              <a:rPr lang="en-US" altLang="en-US" baseline="0" dirty="0" smtClean="0">
                <a:latin typeface="Arial" panose="020B0604020202020204" pitchFamily="34" charset="0"/>
                <a:cs typeface="Arial" panose="020B0604020202020204" pitchFamily="34" charset="0"/>
              </a:rPr>
              <a:t> strengths (read from slide)</a:t>
            </a:r>
            <a:r>
              <a:rPr lang="en-US" altLang="en-US" dirty="0" smtClean="0">
                <a:latin typeface="Arial" panose="020B0604020202020204" pitchFamily="34" charset="0"/>
                <a:cs typeface="Arial" panose="020B0604020202020204" pitchFamily="34" charset="0"/>
              </a:rPr>
              <a:t>. Back then, the limitation was that there was no formal structure for such a purpose.</a:t>
            </a:r>
          </a:p>
        </p:txBody>
      </p:sp>
    </p:spTree>
    <p:extLst>
      <p:ext uri="{BB962C8B-B14F-4D97-AF65-F5344CB8AC3E}">
        <p14:creationId xmlns:p14="http://schemas.microsoft.com/office/powerpoint/2010/main" val="1749276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hape 34"/>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35" name="Shape 35"/>
          <p:cNvSpPr>
            <a:spLocks noGrp="1"/>
          </p:cNvSpPr>
          <p:nvPr>
            <p:ph type="body" sz="quarter" idx="1"/>
          </p:nvPr>
        </p:nvSpPr>
        <p:spPr>
          <a:prstGeom prst="rect">
            <a:avLst/>
          </a:prstGeom>
        </p:spPr>
        <p:txBody>
          <a:bodyPr/>
          <a:lstStyle/>
          <a:p>
            <a:pPr marL="304800" indent="-304800">
              <a:defRPr/>
            </a:pPr>
            <a:r>
              <a:rPr lang="en-US" altLang="en-US" sz="1200" dirty="0" smtClean="0"/>
              <a:t>The outline of my presentation is as follows:</a:t>
            </a:r>
          </a:p>
          <a:p>
            <a:pPr>
              <a:lnSpc>
                <a:spcPct val="150000"/>
              </a:lnSpc>
              <a:spcBef>
                <a:spcPct val="0"/>
              </a:spcBef>
              <a:buFont typeface="Calibri Light" panose="020F0302020204030204" pitchFamily="34" charset="0"/>
              <a:buNone/>
              <a:defRPr/>
            </a:pPr>
            <a:r>
              <a:rPr lang="en-PH" altLang="en-US" sz="1200" dirty="0" smtClean="0">
                <a:solidFill>
                  <a:srgbClr val="203864"/>
                </a:solidFill>
                <a:latin typeface="Gill Sans MT" panose="020B0502020104020203" pitchFamily="34" charset="0"/>
              </a:rPr>
              <a:t>1. Origin, Rationale and Criteria</a:t>
            </a:r>
          </a:p>
          <a:p>
            <a:pPr>
              <a:lnSpc>
                <a:spcPct val="150000"/>
              </a:lnSpc>
              <a:spcBef>
                <a:spcPct val="0"/>
              </a:spcBef>
              <a:buFont typeface="Calibri Light" panose="020F0302020204030204" pitchFamily="34" charset="0"/>
              <a:buNone/>
              <a:defRPr/>
            </a:pPr>
            <a:r>
              <a:rPr lang="en-PH" altLang="en-US" sz="1200" dirty="0" smtClean="0">
                <a:solidFill>
                  <a:srgbClr val="203864"/>
                </a:solidFill>
                <a:latin typeface="Gill Sans MT" panose="020B0502020104020203" pitchFamily="34" charset="0"/>
              </a:rPr>
              <a:t>2. Highlights of Impact</a:t>
            </a:r>
          </a:p>
          <a:p>
            <a:pPr>
              <a:lnSpc>
                <a:spcPct val="150000"/>
              </a:lnSpc>
              <a:spcBef>
                <a:spcPct val="0"/>
              </a:spcBef>
              <a:buFont typeface="Calibri Light" panose="020F0302020204030204" pitchFamily="34" charset="0"/>
              <a:buNone/>
              <a:defRPr/>
            </a:pPr>
            <a:r>
              <a:rPr lang="en-PH" altLang="en-US" sz="1200" dirty="0" smtClean="0">
                <a:solidFill>
                  <a:srgbClr val="203864"/>
                </a:solidFill>
                <a:latin typeface="Gill Sans MT" panose="020B0502020104020203" pitchFamily="34" charset="0"/>
              </a:rPr>
              <a:t>3. Program Evaluations Moving Forward</a:t>
            </a:r>
          </a:p>
          <a:p>
            <a:pPr marL="304800" indent="-304800">
              <a:defRPr/>
            </a:pPr>
            <a:endParaRPr lang="en-US" altLang="en-US" sz="1200" dirty="0" smtClean="0"/>
          </a:p>
        </p:txBody>
      </p:sp>
    </p:spTree>
    <p:extLst>
      <p:ext uri="{BB962C8B-B14F-4D97-AF65-F5344CB8AC3E}">
        <p14:creationId xmlns:p14="http://schemas.microsoft.com/office/powerpoint/2010/main" val="136497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54" name="Shape 54"/>
          <p:cNvSpPr>
            <a:spLocks noGrp="1"/>
          </p:cNvSpPr>
          <p:nvPr>
            <p:ph type="body" sz="quarter" idx="1"/>
          </p:nvPr>
        </p:nvSpPr>
        <p:spPr>
          <a:prstGeom prst="rect">
            <a:avLst/>
          </a:prstGeom>
        </p:spPr>
        <p:txBody>
          <a:bodyPr/>
          <a:lstStyle>
            <a:lvl1pPr algn="just" defTabSz="914400">
              <a:lnSpc>
                <a:spcPct val="100000"/>
              </a:lnSpc>
              <a:spcBef>
                <a:spcPts val="400"/>
              </a:spcBef>
              <a:defRPr sz="1200">
                <a:latin typeface="Calibri"/>
                <a:ea typeface="Calibri"/>
                <a:cs typeface="Calibri"/>
                <a:sym typeface="Calibri"/>
              </a:defRPr>
            </a:lvl1pPr>
          </a:lstStyle>
          <a:p>
            <a:pPr marL="228600" indent="-228600" algn="just">
              <a:lnSpc>
                <a:spcPct val="90000"/>
              </a:lnSpc>
            </a:pPr>
            <a:r>
              <a:rPr lang="en-US" altLang="en-US" dirty="0" smtClean="0"/>
              <a:t>For the last 5 years, we have applied ZBB approach of budgeting, and evaluated a number of key programs with significant funding provisions and were reported by COA and other analysts</a:t>
            </a:r>
            <a:r>
              <a:rPr lang="en-US" altLang="en-US" baseline="0" dirty="0" smtClean="0"/>
              <a:t> </a:t>
            </a:r>
            <a:r>
              <a:rPr lang="en-US" altLang="en-US" dirty="0" smtClean="0"/>
              <a:t>to be irrelevant, with unfulfilled mandates, improper targeting, and poor implementation records and program designs. Especially if these programs were critical to the Administration. </a:t>
            </a:r>
          </a:p>
          <a:p>
            <a:pPr marL="228600" indent="-228600" algn="just">
              <a:lnSpc>
                <a:spcPct val="90000"/>
              </a:lnSpc>
            </a:pPr>
            <a:endParaRPr lang="en-US" altLang="en-US" dirty="0" smtClean="0"/>
          </a:p>
          <a:p>
            <a:pPr lvl="0">
              <a:defRPr sz="1800"/>
            </a:pPr>
            <a:endParaRPr sz="1200" dirty="0"/>
          </a:p>
        </p:txBody>
      </p:sp>
    </p:spTree>
    <p:extLst>
      <p:ext uri="{BB962C8B-B14F-4D97-AF65-F5344CB8AC3E}">
        <p14:creationId xmlns:p14="http://schemas.microsoft.com/office/powerpoint/2010/main" val="93813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60" name="Shape 60"/>
          <p:cNvSpPr>
            <a:spLocks noGrp="1"/>
          </p:cNvSpPr>
          <p:nvPr>
            <p:ph type="body" sz="quarter" idx="1"/>
          </p:nvPr>
        </p:nvSpPr>
        <p:spPr>
          <a:prstGeom prst="rect">
            <a:avLst/>
          </a:prstGeom>
        </p:spPr>
        <p:txBody>
          <a:bodyPr/>
          <a:lstStyle/>
          <a:p>
            <a:pPr>
              <a:lnSpc>
                <a:spcPct val="80000"/>
              </a:lnSpc>
              <a:defRPr/>
            </a:pPr>
            <a:r>
              <a:rPr lang="en-US" altLang="en-US" sz="1200" smtClean="0">
                <a:sym typeface="Arial" panose="020B0604020202020204" pitchFamily="34" charset="0"/>
              </a:rPr>
              <a:t>The zero-based budgeting approach to program evaluation started when the Aquino Administration came in. It completed the third pillar </a:t>
            </a:r>
          </a:p>
          <a:p>
            <a:pPr>
              <a:lnSpc>
                <a:spcPct val="80000"/>
              </a:lnSpc>
              <a:defRPr/>
            </a:pPr>
            <a:r>
              <a:rPr lang="en-US" altLang="en-US" sz="1200" smtClean="0">
                <a:sym typeface="Arial" panose="020B0604020202020204" pitchFamily="34" charset="0"/>
              </a:rPr>
              <a:t>of the new Public Expenditure Management the DBM was putting in place, together with Medium Term Expenditure Framework (MTEF) and Organizational Performance Indicator Framework (OPIF) to address the shortcomings of budgeting in the country . </a:t>
            </a:r>
          </a:p>
          <a:p>
            <a:pPr marL="268288" indent="-228600" algn="just">
              <a:spcBef>
                <a:spcPts val="413"/>
              </a:spcBef>
              <a:defRPr/>
            </a:pPr>
            <a:endParaRPr lang="en-US" altLang="en-US" sz="1200" smtClean="0">
              <a:solidFill>
                <a:srgbClr val="000000"/>
              </a:solidFill>
              <a:sym typeface="Arial" panose="020B0604020202020204" pitchFamily="34" charset="0"/>
            </a:endParaRPr>
          </a:p>
          <a:p>
            <a:pPr marL="268288" indent="-228600" algn="just">
              <a:spcBef>
                <a:spcPts val="413"/>
              </a:spcBef>
              <a:defRPr/>
            </a:pPr>
            <a:r>
              <a:rPr lang="en-US" altLang="en-US" sz="1200" smtClean="0">
                <a:solidFill>
                  <a:srgbClr val="000000"/>
                </a:solidFill>
                <a:sym typeface="Arial" panose="020B0604020202020204" pitchFamily="34" charset="0"/>
              </a:rPr>
              <a:t>The zero-based budget approach was identified as the missing piece by Sec. Abad when he came in in July 2010. Since then, the DBM has been conducting this</a:t>
            </a:r>
            <a:r>
              <a:rPr lang="en-US" altLang="en-US" sz="1200" baseline="0" smtClean="0">
                <a:solidFill>
                  <a:srgbClr val="000000"/>
                </a:solidFill>
                <a:sym typeface="Arial" panose="020B0604020202020204" pitchFamily="34" charset="0"/>
              </a:rPr>
              <a:t> </a:t>
            </a:r>
            <a:r>
              <a:rPr lang="en-US" altLang="en-US" sz="1200" smtClean="0">
                <a:solidFill>
                  <a:srgbClr val="000000"/>
                </a:solidFill>
                <a:sym typeface="Arial" panose="020B0604020202020204" pitchFamily="34" charset="0"/>
              </a:rPr>
              <a:t>program evaluation of the major on-going programs/projects of the government with the following objectives:</a:t>
            </a:r>
          </a:p>
          <a:p>
            <a:pPr marL="268288" indent="-228600" algn="just">
              <a:spcBef>
                <a:spcPts val="413"/>
              </a:spcBef>
              <a:defRPr/>
            </a:pPr>
            <a:endParaRPr lang="en-US" altLang="en-US" sz="1200" smtClean="0">
              <a:solidFill>
                <a:srgbClr val="000000"/>
              </a:solidFill>
              <a:sym typeface="Arial" panose="020B0604020202020204" pitchFamily="34" charset="0"/>
            </a:endParaRPr>
          </a:p>
          <a:p>
            <a:pPr marL="268288" indent="-228600" algn="just">
              <a:spcBef>
                <a:spcPts val="413"/>
              </a:spcBef>
              <a:buFontTx/>
              <a:buChar char="•"/>
              <a:defRPr/>
            </a:pPr>
            <a:r>
              <a:rPr lang="en-US" altLang="en-US" sz="1200" smtClean="0">
                <a:solidFill>
                  <a:srgbClr val="000000"/>
                </a:solidFill>
                <a:sym typeface="Arial" panose="020B0604020202020204" pitchFamily="34" charset="0"/>
              </a:rPr>
              <a:t>To establish</a:t>
            </a:r>
            <a:r>
              <a:rPr lang="en-US" altLang="en-US" sz="1200" baseline="0" smtClean="0">
                <a:solidFill>
                  <a:srgbClr val="000000"/>
                </a:solidFill>
                <a:sym typeface="Arial" panose="020B0604020202020204" pitchFamily="34" charset="0"/>
              </a:rPr>
              <a:t> </a:t>
            </a:r>
            <a:r>
              <a:rPr lang="en-US" altLang="en-US" sz="1200" smtClean="0">
                <a:solidFill>
                  <a:srgbClr val="000000"/>
                </a:solidFill>
                <a:sym typeface="Arial" panose="020B0604020202020204" pitchFamily="34" charset="0"/>
              </a:rPr>
              <a:t>continued relevance of program objectives given the current developments/directions;</a:t>
            </a:r>
          </a:p>
          <a:p>
            <a:pPr marL="268288" indent="-228600" algn="just">
              <a:spcBef>
                <a:spcPts val="413"/>
              </a:spcBef>
              <a:buFontTx/>
              <a:buChar char="•"/>
              <a:defRPr/>
            </a:pPr>
            <a:r>
              <a:rPr lang="en-US" altLang="en-US" sz="1200" smtClean="0">
                <a:solidFill>
                  <a:srgbClr val="000000"/>
                </a:solidFill>
                <a:sym typeface="Arial" panose="020B0604020202020204" pitchFamily="34" charset="0"/>
              </a:rPr>
              <a:t>To assess whether program objectives/outcomes are being achieved;</a:t>
            </a:r>
          </a:p>
          <a:p>
            <a:pPr marL="268288" indent="-228600" algn="just">
              <a:spcBef>
                <a:spcPts val="413"/>
              </a:spcBef>
              <a:buFontTx/>
              <a:buChar char="•"/>
              <a:defRPr/>
            </a:pPr>
            <a:r>
              <a:rPr lang="en-US" altLang="en-US" sz="1200" smtClean="0">
                <a:solidFill>
                  <a:srgbClr val="000000"/>
                </a:solidFill>
                <a:sym typeface="Arial" panose="020B0604020202020204" pitchFamily="34" charset="0"/>
              </a:rPr>
              <a:t>To ascertain alternative or more effective and efficient ways of achieving the objectives, and ultimately;</a:t>
            </a:r>
          </a:p>
          <a:p>
            <a:pPr marL="268288" indent="-228600" algn="just">
              <a:spcBef>
                <a:spcPts val="413"/>
              </a:spcBef>
              <a:buFontTx/>
              <a:buChar char="•"/>
              <a:defRPr/>
            </a:pPr>
            <a:r>
              <a:rPr lang="en-US" altLang="en-US" sz="1200" smtClean="0">
                <a:solidFill>
                  <a:srgbClr val="000000"/>
                </a:solidFill>
                <a:sym typeface="Arial" panose="020B0604020202020204" pitchFamily="34" charset="0"/>
              </a:rPr>
              <a:t>To guide decision makers during budget preparation on whether the resources for the program/project should continue at its present level, or be increased, reduced or discontinued.</a:t>
            </a:r>
          </a:p>
          <a:p>
            <a:pPr marL="268288" indent="-228600">
              <a:spcBef>
                <a:spcPts val="413"/>
              </a:spcBef>
              <a:defRPr/>
            </a:pPr>
            <a:endParaRPr lang="en-US" altLang="en-US" sz="1200" smtClean="0">
              <a:solidFill>
                <a:srgbClr val="000000"/>
              </a:solidFill>
              <a:sym typeface="Arial" panose="020B0604020202020204" pitchFamily="34" charset="0"/>
            </a:endParaRPr>
          </a:p>
          <a:p>
            <a:pPr marL="268288" indent="-228600">
              <a:spcBef>
                <a:spcPts val="413"/>
              </a:spcBef>
              <a:defRPr/>
            </a:pPr>
            <a:r>
              <a:rPr lang="en-US" altLang="en-US" sz="1200" smtClean="0">
                <a:solidFill>
                  <a:srgbClr val="000000"/>
                </a:solidFill>
                <a:sym typeface="Arial" panose="020B0604020202020204" pitchFamily="34" charset="0"/>
              </a:rPr>
              <a:t>The ZBB will provide information on whether the right things are being done, whether things are being done right, or if there are better ways to do the right things.</a:t>
            </a:r>
          </a:p>
          <a:p>
            <a:pPr marL="268288" indent="-228600">
              <a:defRPr/>
            </a:pPr>
            <a:endParaRPr lang="en-PH" altLang="en-US" sz="1200" smtClean="0"/>
          </a:p>
          <a:p>
            <a:pPr lvl="0" defTabSz="914400">
              <a:lnSpc>
                <a:spcPct val="100000"/>
              </a:lnSpc>
              <a:spcBef>
                <a:spcPts val="400"/>
              </a:spcBef>
              <a:defRPr sz="1800"/>
            </a:pPr>
            <a:endParaRPr sz="1200" dirty="0">
              <a:latin typeface="Calibri"/>
              <a:ea typeface="Calibri"/>
              <a:cs typeface="Calibri"/>
              <a:sym typeface="Calibri"/>
            </a:endParaRPr>
          </a:p>
        </p:txBody>
      </p:sp>
    </p:spTree>
    <p:extLst>
      <p:ext uri="{BB962C8B-B14F-4D97-AF65-F5344CB8AC3E}">
        <p14:creationId xmlns:p14="http://schemas.microsoft.com/office/powerpoint/2010/main" val="183103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67" name="Shape 67"/>
          <p:cNvSpPr>
            <a:spLocks noGrp="1"/>
          </p:cNvSpPr>
          <p:nvPr>
            <p:ph type="body" sz="quarter" idx="1"/>
          </p:nvPr>
        </p:nvSpPr>
        <p:spPr>
          <a:prstGeom prst="rect">
            <a:avLst/>
          </a:prstGeom>
        </p:spPr>
        <p:txBody>
          <a:bodyPr/>
          <a:lstStyle/>
          <a:p>
            <a:pPr>
              <a:lnSpc>
                <a:spcPct val="80000"/>
              </a:lnSpc>
              <a:spcBef>
                <a:spcPts val="550"/>
              </a:spcBef>
              <a:buClr>
                <a:srgbClr val="000000"/>
              </a:buClr>
              <a:buSzPct val="125000"/>
              <a:buFont typeface="Wingdings" panose="05000000000000000000" pitchFamily="2" charset="2"/>
              <a:buChar char="§"/>
            </a:pPr>
            <a:endParaRPr lang="en-US" altLang="en-US" sz="1200" dirty="0" smtClean="0">
              <a:solidFill>
                <a:srgbClr val="1D300D"/>
              </a:solidFill>
              <a:latin typeface="Calibri" panose="020F0502020204030204" pitchFamily="34" charset="0"/>
              <a:ea typeface="ヒラギノ明朝 ProN W3"/>
              <a:cs typeface="ヒラギノ明朝 ProN W3"/>
              <a:sym typeface="Palatino" pitchFamily="18" charset="0"/>
            </a:endParaRPr>
          </a:p>
          <a:p>
            <a:pPr>
              <a:lnSpc>
                <a:spcPct val="80000"/>
              </a:lnSpc>
              <a:spcBef>
                <a:spcPts val="550"/>
              </a:spcBef>
              <a:buClr>
                <a:srgbClr val="000000"/>
              </a:buClr>
              <a:buSzPct val="125000"/>
              <a:buFont typeface="Wingdings" panose="05000000000000000000" pitchFamily="2" charset="2"/>
              <a:buChar char="§"/>
            </a:pPr>
            <a:r>
              <a:rPr lang="en-US" altLang="en-US" sz="1200" dirty="0" smtClean="0">
                <a:solidFill>
                  <a:srgbClr val="1D300D"/>
                </a:solidFill>
                <a:latin typeface="Calibri" panose="020F0502020204030204" pitchFamily="34" charset="0"/>
                <a:ea typeface="ヒラギノ明朝 ProN W3"/>
                <a:cs typeface="ヒラギノ明朝 ProN W3"/>
                <a:sym typeface="Palatino" pitchFamily="18" charset="0"/>
              </a:rPr>
              <a:t>To establish continued relevance of program objectives given the current development/directions;</a:t>
            </a:r>
          </a:p>
          <a:p>
            <a:pPr>
              <a:lnSpc>
                <a:spcPct val="80000"/>
              </a:lnSpc>
              <a:spcBef>
                <a:spcPts val="550"/>
              </a:spcBef>
              <a:buClr>
                <a:srgbClr val="000000"/>
              </a:buClr>
              <a:buSzPct val="125000"/>
              <a:buFont typeface="Wingdings" panose="05000000000000000000" pitchFamily="2" charset="2"/>
              <a:buChar char="§"/>
            </a:pPr>
            <a:endParaRPr lang="en-US" altLang="en-US" sz="1200" dirty="0" smtClean="0">
              <a:solidFill>
                <a:srgbClr val="1D300D"/>
              </a:solidFill>
              <a:latin typeface="Calibri" panose="020F0502020204030204" pitchFamily="34" charset="0"/>
              <a:ea typeface="ヒラギノ明朝 ProN W3"/>
              <a:cs typeface="ヒラギノ明朝 ProN W3"/>
              <a:sym typeface="Palatino" pitchFamily="18" charset="0"/>
            </a:endParaRPr>
          </a:p>
          <a:p>
            <a:pPr>
              <a:lnSpc>
                <a:spcPct val="80000"/>
              </a:lnSpc>
              <a:spcBef>
                <a:spcPts val="550"/>
              </a:spcBef>
              <a:buClr>
                <a:srgbClr val="000000"/>
              </a:buClr>
              <a:buSzPct val="125000"/>
              <a:buFont typeface="Wingdings" panose="05000000000000000000" pitchFamily="2" charset="2"/>
              <a:buChar char="§"/>
            </a:pPr>
            <a:r>
              <a:rPr lang="en-US" altLang="en-US" sz="1200" dirty="0" smtClean="0">
                <a:solidFill>
                  <a:srgbClr val="1D300D"/>
                </a:solidFill>
                <a:latin typeface="Calibri" panose="020F0502020204030204" pitchFamily="34" charset="0"/>
                <a:ea typeface="ヒラギノ明朝 ProN W3"/>
                <a:cs typeface="ヒラギノ明朝 ProN W3"/>
                <a:sym typeface="Palatino" pitchFamily="18" charset="0"/>
              </a:rPr>
              <a:t>To assess whether program objectives/outcomes are being achieved;</a:t>
            </a:r>
          </a:p>
          <a:p>
            <a:pPr>
              <a:lnSpc>
                <a:spcPct val="80000"/>
              </a:lnSpc>
              <a:spcBef>
                <a:spcPts val="550"/>
              </a:spcBef>
              <a:buClr>
                <a:srgbClr val="000000"/>
              </a:buClr>
              <a:buSzPct val="125000"/>
              <a:buFont typeface="Wingdings" panose="05000000000000000000" pitchFamily="2" charset="2"/>
              <a:buChar char="§"/>
            </a:pPr>
            <a:endParaRPr lang="en-US" altLang="en-US" sz="1200" dirty="0" smtClean="0">
              <a:solidFill>
                <a:srgbClr val="1D300D"/>
              </a:solidFill>
              <a:latin typeface="Calibri" panose="020F0502020204030204" pitchFamily="34" charset="0"/>
              <a:ea typeface="ヒラギノ明朝 ProN W3"/>
              <a:cs typeface="ヒラギノ明朝 ProN W3"/>
              <a:sym typeface="Palatino" pitchFamily="18" charset="0"/>
            </a:endParaRPr>
          </a:p>
          <a:p>
            <a:pPr>
              <a:lnSpc>
                <a:spcPct val="80000"/>
              </a:lnSpc>
              <a:spcBef>
                <a:spcPts val="550"/>
              </a:spcBef>
              <a:buClr>
                <a:srgbClr val="000000"/>
              </a:buClr>
              <a:buSzPct val="125000"/>
              <a:buFont typeface="Wingdings" panose="05000000000000000000" pitchFamily="2" charset="2"/>
              <a:buChar char="§"/>
            </a:pPr>
            <a:r>
              <a:rPr lang="en-US" altLang="en-US" sz="1200" dirty="0" smtClean="0">
                <a:solidFill>
                  <a:srgbClr val="1D300D"/>
                </a:solidFill>
                <a:latin typeface="Calibri" panose="020F0502020204030204" pitchFamily="34" charset="0"/>
                <a:ea typeface="ヒラギノ明朝 ProN W3"/>
                <a:cs typeface="ヒラギノ明朝 ProN W3"/>
                <a:sym typeface="Palatino" pitchFamily="18" charset="0"/>
              </a:rPr>
              <a:t>To ascertain alternative or more effective and efficient ways of achieving the objectives;</a:t>
            </a:r>
          </a:p>
          <a:p>
            <a:pPr>
              <a:lnSpc>
                <a:spcPct val="80000"/>
              </a:lnSpc>
              <a:spcBef>
                <a:spcPts val="550"/>
              </a:spcBef>
              <a:buClr>
                <a:srgbClr val="000000"/>
              </a:buClr>
              <a:buSzPct val="125000"/>
              <a:buFont typeface="Wingdings" panose="05000000000000000000" pitchFamily="2" charset="2"/>
              <a:buChar char="§"/>
            </a:pPr>
            <a:endParaRPr lang="en-US" altLang="en-US" sz="1200" dirty="0" smtClean="0">
              <a:solidFill>
                <a:srgbClr val="1D300D"/>
              </a:solidFill>
              <a:latin typeface="Calibri" panose="020F0502020204030204" pitchFamily="34" charset="0"/>
              <a:ea typeface="ヒラギノ明朝 ProN W3"/>
              <a:cs typeface="ヒラギノ明朝 ProN W3"/>
              <a:sym typeface="Palatino" pitchFamily="18" charset="0"/>
            </a:endParaRPr>
          </a:p>
          <a:p>
            <a:pPr>
              <a:lnSpc>
                <a:spcPct val="80000"/>
              </a:lnSpc>
              <a:spcBef>
                <a:spcPts val="550"/>
              </a:spcBef>
              <a:buClr>
                <a:srgbClr val="000000"/>
              </a:buClr>
              <a:buSzPct val="125000"/>
              <a:buFont typeface="Wingdings" panose="05000000000000000000" pitchFamily="2" charset="2"/>
              <a:buChar char="§"/>
            </a:pPr>
            <a:r>
              <a:rPr lang="en-US" altLang="en-US" sz="1200" dirty="0" smtClean="0">
                <a:solidFill>
                  <a:srgbClr val="1D300D"/>
                </a:solidFill>
                <a:latin typeface="Calibri" panose="020F0502020204030204" pitchFamily="34" charset="0"/>
                <a:ea typeface="ヒラギノ明朝 ProN W3"/>
                <a:cs typeface="ヒラギノ明朝 ProN W3"/>
                <a:sym typeface="Palatino" pitchFamily="18" charset="0"/>
              </a:rPr>
              <a:t> To guide decision makers during budget preparation on whether the resources for the program/project should continue at its present level, or be increased, reduced or discontinued</a:t>
            </a:r>
          </a:p>
          <a:p>
            <a:pPr marL="228600" indent="-228600" algn="just">
              <a:lnSpc>
                <a:spcPct val="90000"/>
              </a:lnSpc>
              <a:buFont typeface="Wingdings" panose="05000000000000000000" pitchFamily="2" charset="2"/>
              <a:buNone/>
            </a:pPr>
            <a:endParaRPr lang="en-US" altLang="en-US" sz="1200" dirty="0" smtClean="0"/>
          </a:p>
          <a:p>
            <a:pPr marL="228600" indent="-228600" algn="just">
              <a:lnSpc>
                <a:spcPct val="90000"/>
              </a:lnSpc>
              <a:buFont typeface="Wingdings" panose="05000000000000000000" pitchFamily="2" charset="2"/>
              <a:buNone/>
            </a:pPr>
            <a:r>
              <a:rPr lang="en-US" altLang="en-US" sz="1200" dirty="0" smtClean="0"/>
              <a:t>The</a:t>
            </a:r>
            <a:r>
              <a:rPr lang="en-US" altLang="en-US" sz="1200" baseline="0" dirty="0" smtClean="0"/>
              <a:t> ZBB will provide information on whether the right things are being done, whether things are being done right, or if there are better ways to do the right things.</a:t>
            </a:r>
            <a:endParaRPr lang="en-US" altLang="en-US" sz="1200" dirty="0" smtClean="0"/>
          </a:p>
        </p:txBody>
      </p:sp>
    </p:spTree>
    <p:extLst>
      <p:ext uri="{BB962C8B-B14F-4D97-AF65-F5344CB8AC3E}">
        <p14:creationId xmlns:p14="http://schemas.microsoft.com/office/powerpoint/2010/main" val="406280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67" name="Shape 67"/>
          <p:cNvSpPr>
            <a:spLocks noGrp="1"/>
          </p:cNvSpPr>
          <p:nvPr>
            <p:ph type="body" sz="quarter" idx="1"/>
          </p:nvPr>
        </p:nvSpPr>
        <p:spPr>
          <a:prstGeom prst="rect">
            <a:avLst/>
          </a:prstGeom>
        </p:spPr>
        <p:txBody>
          <a:bodyPr/>
          <a:lstStyle/>
          <a:p>
            <a:pPr marL="228600" indent="-228600" algn="just">
              <a:lnSpc>
                <a:spcPct val="90000"/>
              </a:lnSpc>
              <a:buFont typeface="Wingdings" panose="05000000000000000000" pitchFamily="2" charset="2"/>
              <a:buNone/>
            </a:pPr>
            <a:r>
              <a:rPr lang="en-US" altLang="en-US" sz="1200" dirty="0" smtClean="0"/>
              <a:t>Since 2010, we have been doing around seven (7) ZBB studies a year as useful inputs in the formulation of  the National Budget. They serve as basis in the termination, expansion and modification of programs and projects, improving budget content and effectiveness. Consequently, savings can even be generated for use of other priority programs and projects needing additional funding support.</a:t>
            </a:r>
          </a:p>
          <a:p>
            <a:pPr marL="228600" indent="-228600" algn="just">
              <a:lnSpc>
                <a:spcPct val="90000"/>
              </a:lnSpc>
              <a:buFont typeface="Wingdings" panose="05000000000000000000" pitchFamily="2" charset="2"/>
              <a:buNone/>
            </a:pPr>
            <a:endParaRPr lang="en-US" altLang="en-US" sz="1200" dirty="0" smtClean="0"/>
          </a:p>
          <a:p>
            <a:pPr marL="228600" indent="-228600" algn="just">
              <a:lnSpc>
                <a:spcPct val="90000"/>
              </a:lnSpc>
              <a:buFont typeface="Wingdings" panose="05000000000000000000" pitchFamily="2" charset="2"/>
              <a:buNone/>
            </a:pPr>
            <a:r>
              <a:rPr lang="en-US" altLang="en-US" sz="1200" dirty="0" smtClean="0"/>
              <a:t>Likewise, the ZBB can serve as an independent approach to confirm if program outputs and outcomes have really been delivered.  </a:t>
            </a:r>
          </a:p>
          <a:p>
            <a:pPr marL="228600" indent="-228600" algn="just">
              <a:lnSpc>
                <a:spcPct val="90000"/>
              </a:lnSpc>
              <a:buFont typeface="Wingdings" panose="05000000000000000000" pitchFamily="2" charset="2"/>
              <a:buNone/>
            </a:pPr>
            <a:endParaRPr lang="en-US" altLang="en-US" sz="1200" dirty="0" smtClean="0"/>
          </a:p>
        </p:txBody>
      </p:sp>
    </p:spTree>
    <p:extLst>
      <p:ext uri="{BB962C8B-B14F-4D97-AF65-F5344CB8AC3E}">
        <p14:creationId xmlns:p14="http://schemas.microsoft.com/office/powerpoint/2010/main" val="2476305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74" name="Shape 74"/>
          <p:cNvSpPr>
            <a:spLocks noGrp="1"/>
          </p:cNvSpPr>
          <p:nvPr>
            <p:ph type="body" sz="quarter" idx="1"/>
          </p:nvPr>
        </p:nvSpPr>
        <p:spPr>
          <a:prstGeom prst="rect">
            <a:avLst/>
          </a:prstGeom>
        </p:spPr>
        <p:txBody>
          <a:bodyPr/>
          <a:lstStyle/>
          <a:p>
            <a:pPr marL="228600" indent="-228600" algn="just">
              <a:lnSpc>
                <a:spcPct val="90000"/>
              </a:lnSpc>
            </a:pPr>
            <a:r>
              <a:rPr lang="en-US" altLang="en-US" sz="1200" dirty="0" smtClean="0"/>
              <a:t>For the last 6 years, we have applied the ZBB approach of budgeting, and evaluated a number of key programs with significant funding provisions and were reported by COA and other analysts</a:t>
            </a:r>
          </a:p>
          <a:p>
            <a:pPr marL="228600" indent="-228600" algn="just">
              <a:lnSpc>
                <a:spcPct val="90000"/>
              </a:lnSpc>
            </a:pPr>
            <a:r>
              <a:rPr lang="en-US" altLang="en-US" sz="1200" dirty="0" smtClean="0"/>
              <a:t>to be irrelevant, with unfulfilled mandates, improper targeting, and poor implementation records and program designs. Especially if these programs were critical to the Administration. </a:t>
            </a:r>
          </a:p>
          <a:p>
            <a:pPr lvl="0" algn="just" defTabSz="914400">
              <a:lnSpc>
                <a:spcPct val="90000"/>
              </a:lnSpc>
              <a:spcBef>
                <a:spcPts val="400"/>
              </a:spcBef>
              <a:defRPr sz="1800"/>
            </a:pPr>
            <a:endParaRPr sz="1200" dirty="0">
              <a:latin typeface="Calibri"/>
              <a:ea typeface="Calibri"/>
              <a:cs typeface="Calibri"/>
              <a:sym typeface="Calibri"/>
            </a:endParaRPr>
          </a:p>
        </p:txBody>
      </p:sp>
    </p:spTree>
    <p:extLst>
      <p:ext uri="{BB962C8B-B14F-4D97-AF65-F5344CB8AC3E}">
        <p14:creationId xmlns:p14="http://schemas.microsoft.com/office/powerpoint/2010/main" val="2845565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81" name="Shape 81"/>
          <p:cNvSpPr>
            <a:spLocks noGrp="1"/>
          </p:cNvSpPr>
          <p:nvPr>
            <p:ph type="body" sz="quarter" idx="1"/>
          </p:nvPr>
        </p:nvSpPr>
        <p:spPr>
          <a:prstGeom prst="rect">
            <a:avLst/>
          </a:prstGeom>
        </p:spPr>
        <p:txBody>
          <a:bodyPr/>
          <a:lstStyle/>
          <a:p>
            <a:pPr marL="228600" indent="-228600" algn="just">
              <a:lnSpc>
                <a:spcPct val="90000"/>
              </a:lnSpc>
            </a:pPr>
            <a:r>
              <a:rPr lang="en-US" altLang="en-US" sz="1200" dirty="0" smtClean="0"/>
              <a:t>It should be noted that the DBM process has much room for improvement in terms of tracking the impact of ZBB studies in the policies and processes of concerned agencies since the primary intent was for the findings and recommendations to input into budget allocation during budget preparation. Nevertheless,  some agencies shared concrete policy changes adopted as a result of the study’s findings and recommendations.</a:t>
            </a:r>
          </a:p>
          <a:p>
            <a:pPr marL="228600" indent="-228600" algn="just">
              <a:lnSpc>
                <a:spcPct val="90000"/>
              </a:lnSpc>
            </a:pPr>
            <a:endParaRPr lang="en-US" altLang="en-US" sz="1200" dirty="0" smtClean="0"/>
          </a:p>
          <a:p>
            <a:pPr marL="228600" indent="-228600"/>
            <a:endParaRPr lang="en-PH" altLang="en-US" sz="1200" dirty="0" smtClean="0"/>
          </a:p>
        </p:txBody>
      </p:sp>
    </p:spTree>
    <p:extLst>
      <p:ext uri="{BB962C8B-B14F-4D97-AF65-F5344CB8AC3E}">
        <p14:creationId xmlns:p14="http://schemas.microsoft.com/office/powerpoint/2010/main" val="2151322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a:spLocks noGrp="1" noRot="1" noChangeAspect="1"/>
          </p:cNvSpPr>
          <p:nvPr>
            <p:ph type="sldImg"/>
          </p:nvPr>
        </p:nvSpPr>
        <p:spPr>
          <a:xfrm>
            <a:off x="712788" y="746125"/>
            <a:ext cx="5381625" cy="3725863"/>
          </a:xfrm>
          <a:prstGeom prst="rect">
            <a:avLst/>
          </a:prstGeom>
        </p:spPr>
        <p:txBody>
          <a:bodyPr/>
          <a:lstStyle/>
          <a:p>
            <a:pPr lvl="0"/>
            <a:endParaRPr/>
          </a:p>
        </p:txBody>
      </p:sp>
      <p:sp>
        <p:nvSpPr>
          <p:cNvPr id="88" name="Shape 88"/>
          <p:cNvSpPr>
            <a:spLocks noGrp="1"/>
          </p:cNvSpPr>
          <p:nvPr>
            <p:ph type="body" sz="quarter" idx="1"/>
          </p:nvPr>
        </p:nvSpPr>
        <p:spPr>
          <a:prstGeom prst="rect">
            <a:avLst/>
          </a:prstGeom>
        </p:spPr>
        <p:txBody>
          <a:bodyPr/>
          <a:lstStyle>
            <a:lvl1pPr marL="225425" indent="-225425" algn="just" defTabSz="914400">
              <a:lnSpc>
                <a:spcPct val="100000"/>
              </a:lnSpc>
              <a:spcBef>
                <a:spcPts val="400"/>
              </a:spcBef>
              <a:defRPr sz="1200">
                <a:latin typeface="Tahoma"/>
                <a:ea typeface="Tahoma"/>
                <a:cs typeface="Tahoma"/>
                <a:sym typeface="Tahoma"/>
              </a:defRPr>
            </a:lvl1pPr>
          </a:lstStyle>
          <a:p>
            <a:pPr marL="228600" indent="-228600">
              <a:defRPr/>
            </a:pPr>
            <a:r>
              <a:rPr lang="en-US" altLang="en-US" dirty="0" smtClean="0">
                <a:latin typeface="Tahoma" panose="020B0604030504040204" pitchFamily="34" charset="0"/>
                <a:cs typeface="Arial" panose="020B0604020202020204" pitchFamily="34" charset="0"/>
              </a:rPr>
              <a:t>Initially, an in-house exercise was conducted and the government realized at least a total of P10.3 billion worth of savings from 2010 programs and Special Purpose Funds (SPFs) that were finally discontinued and/or abandoned. These funds were used to augment programs in the FY 2011 budget such as the DSWD CCT which was increased from P10.0 B in 2010 to P21.2B in 2011 and the DEPED budget which increased from P161.4 B to P192.3 B.</a:t>
            </a:r>
          </a:p>
          <a:p>
            <a:pPr marL="228600" indent="-228600">
              <a:defRPr/>
            </a:pPr>
            <a:endParaRPr lang="en-PH" altLang="en-US" dirty="0" smtClean="0"/>
          </a:p>
          <a:p>
            <a:pPr>
              <a:lnSpc>
                <a:spcPct val="80000"/>
              </a:lnSpc>
              <a:spcBef>
                <a:spcPts val="475"/>
              </a:spcBef>
              <a:buFont typeface="Arial" panose="020B0604020202020204" pitchFamily="34" charset="0"/>
              <a:buChar char="•"/>
              <a:defRPr/>
            </a:pPr>
            <a:r>
              <a:rPr lang="en-US" altLang="en-US" dirty="0" smtClean="0">
                <a:solidFill>
                  <a:srgbClr val="1D300D"/>
                </a:solidFill>
                <a:latin typeface="Gill Sans MT" panose="020B0502020104020203" pitchFamily="34" charset="0"/>
                <a:ea typeface="ヒラギノ明朝 ProN W3"/>
                <a:cs typeface="ヒラギノ明朝 ProN W3"/>
                <a:sym typeface="Palatino" pitchFamily="18" charset="0"/>
              </a:rPr>
              <a:t>In 2011 onwards, 36 studies were conducted, 3 of which spilled over for 2014-2015 due to process and impact evaluations conducted, thus only 33 final reports</a:t>
            </a:r>
          </a:p>
          <a:p>
            <a:pPr>
              <a:lnSpc>
                <a:spcPct val="80000"/>
              </a:lnSpc>
              <a:spcBef>
                <a:spcPts val="475"/>
              </a:spcBef>
              <a:buFont typeface="Arial" panose="020B0604020202020204" pitchFamily="34" charset="0"/>
              <a:buChar char="•"/>
              <a:defRPr/>
            </a:pPr>
            <a:r>
              <a:rPr lang="en-US" altLang="en-US" dirty="0" smtClean="0">
                <a:solidFill>
                  <a:srgbClr val="1D300D"/>
                </a:solidFill>
                <a:latin typeface="Gill Sans MT" panose="020B0502020104020203" pitchFamily="34" charset="0"/>
                <a:ea typeface="ヒラギノ明朝 ProN W3"/>
                <a:cs typeface="ヒラギノ明朝 ProN W3"/>
                <a:sym typeface="Palatino" pitchFamily="18" charset="0"/>
              </a:rPr>
              <a:t>21 published at the DBM website, ongoing publication for the remaining studies</a:t>
            </a:r>
          </a:p>
          <a:p>
            <a:pPr>
              <a:lnSpc>
                <a:spcPct val="80000"/>
              </a:lnSpc>
              <a:spcBef>
                <a:spcPts val="475"/>
              </a:spcBef>
              <a:buFont typeface="Arial" panose="020B0604020202020204" pitchFamily="34" charset="0"/>
              <a:buChar char="•"/>
              <a:defRPr/>
            </a:pPr>
            <a:r>
              <a:rPr lang="en-US" altLang="en-US" dirty="0" smtClean="0">
                <a:solidFill>
                  <a:srgbClr val="1D300D"/>
                </a:solidFill>
                <a:latin typeface="Gill Sans MT" panose="020B0502020104020203" pitchFamily="34" charset="0"/>
                <a:ea typeface="ヒラギノ明朝 ProN W3"/>
                <a:cs typeface="ヒラギノ明朝 ProN W3"/>
                <a:sym typeface="Palatino" pitchFamily="18" charset="0"/>
              </a:rPr>
              <a:t>PIDS served as the third party evaluator</a:t>
            </a:r>
          </a:p>
          <a:p>
            <a:pPr>
              <a:lnSpc>
                <a:spcPct val="80000"/>
              </a:lnSpc>
              <a:spcBef>
                <a:spcPts val="475"/>
              </a:spcBef>
              <a:buFont typeface="Arial" panose="020B0604020202020204" pitchFamily="34" charset="0"/>
              <a:buChar char="•"/>
              <a:defRPr/>
            </a:pPr>
            <a:r>
              <a:rPr lang="en-US" altLang="en-US" dirty="0" smtClean="0">
                <a:solidFill>
                  <a:srgbClr val="1D300D"/>
                </a:solidFill>
                <a:latin typeface="Gill Sans MT" panose="020B0502020104020203" pitchFamily="34" charset="0"/>
                <a:ea typeface="ヒラギノ明朝 ProN W3"/>
                <a:cs typeface="ヒラギノ明朝 ProN W3"/>
                <a:sym typeface="Palatino" pitchFamily="18" charset="0"/>
              </a:rPr>
              <a:t>Findings and recommendations are used primarily for budget allocation decisions as they input into technical budget hearings and executive review deliberations of the budget</a:t>
            </a:r>
          </a:p>
          <a:p>
            <a:pPr>
              <a:lnSpc>
                <a:spcPct val="80000"/>
              </a:lnSpc>
              <a:spcBef>
                <a:spcPts val="475"/>
              </a:spcBef>
              <a:buFont typeface="Arial" panose="020B0604020202020204" pitchFamily="34" charset="0"/>
              <a:buChar char="•"/>
              <a:defRPr/>
            </a:pPr>
            <a:r>
              <a:rPr lang="en-US" altLang="en-US" dirty="0" smtClean="0">
                <a:solidFill>
                  <a:srgbClr val="1D300D"/>
                </a:solidFill>
                <a:latin typeface="Gill Sans MT" panose="020B0502020104020203" pitchFamily="34" charset="0"/>
                <a:ea typeface="ヒラギノ明朝 ProN W3"/>
                <a:cs typeface="ヒラギノ明朝 ProN W3"/>
                <a:sym typeface="Palatino" pitchFamily="18" charset="0"/>
              </a:rPr>
              <a:t>Tracking of study impact has much room for improvement in the current DBM process</a:t>
            </a:r>
          </a:p>
          <a:p>
            <a:pPr marL="228600" indent="-228600" algn="just">
              <a:lnSpc>
                <a:spcPct val="90000"/>
              </a:lnSpc>
              <a:defRPr/>
            </a:pPr>
            <a:endParaRPr lang="en-US" altLang="en-US" dirty="0" smtClean="0"/>
          </a:p>
          <a:p>
            <a:pPr lvl="0">
              <a:defRPr sz="1800"/>
            </a:pPr>
            <a:endParaRPr sz="1200" dirty="0"/>
          </a:p>
        </p:txBody>
      </p:sp>
    </p:spTree>
    <p:extLst>
      <p:ext uri="{BB962C8B-B14F-4D97-AF65-F5344CB8AC3E}">
        <p14:creationId xmlns:p14="http://schemas.microsoft.com/office/powerpoint/2010/main" val="27614523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useBgFill="1">
        <p:nvSpPr>
          <p:cNvPr id="13" name="Freeform 12"/>
          <p:cNvSpPr/>
          <p:nvPr/>
        </p:nvSpPr>
        <p:spPr>
          <a:xfrm>
            <a:off x="-9173" y="-16933"/>
            <a:ext cx="9484079" cy="6451600"/>
          </a:xfrm>
          <a:custGeom>
            <a:avLst/>
            <a:gdLst/>
            <a:ahLst/>
            <a:cxnLst/>
            <a:rect l="l" t="t" r="r" b="b"/>
            <a:pathLst>
              <a:path w="8754534" h="6451600">
                <a:moveTo>
                  <a:pt x="8373534" y="0"/>
                </a:moveTo>
                <a:lnTo>
                  <a:pt x="8754534" y="5994400"/>
                </a:lnTo>
                <a:lnTo>
                  <a:pt x="0" y="6451600"/>
                </a:lnTo>
                <a:lnTo>
                  <a:pt x="0" y="0"/>
                </a:lnTo>
                <a:lnTo>
                  <a:pt x="8373534" y="0"/>
                </a:lnTo>
                <a:close/>
              </a:path>
            </a:pathLst>
          </a:cu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11243" y="4445001"/>
            <a:ext cx="9170086" cy="1715811"/>
          </a:xfrm>
          <a:custGeom>
            <a:avLst/>
            <a:gdLst/>
            <a:ahLst/>
            <a:cxnLst/>
            <a:rect l="l" t="t" r="r" b="b"/>
            <a:pathLst>
              <a:path w="8428428" h="1878553">
                <a:moveTo>
                  <a:pt x="0" y="438229"/>
                </a:moveTo>
                <a:lnTo>
                  <a:pt x="8343246" y="0"/>
                </a:lnTo>
                <a:lnTo>
                  <a:pt x="8428428" y="1424838"/>
                </a:lnTo>
                <a:lnTo>
                  <a:pt x="7515" y="1878553"/>
                </a:lnTo>
                <a:lnTo>
                  <a:pt x="0" y="438229"/>
                </a:ln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3102" y="1"/>
            <a:ext cx="6295505" cy="321615"/>
          </a:xfrm>
          <a:custGeom>
            <a:avLst/>
            <a:gdLst/>
            <a:ahLst/>
            <a:cxnLst/>
            <a:rect l="l" t="t" r="r" b="b"/>
            <a:pathLst>
              <a:path w="5811235" h="321615">
                <a:moveTo>
                  <a:pt x="0" y="0"/>
                </a:moveTo>
                <a:lnTo>
                  <a:pt x="5811235" y="0"/>
                </a:lnTo>
                <a:lnTo>
                  <a:pt x="1" y="321615"/>
                </a:lnTo>
                <a:cubicBezTo>
                  <a:pt x="1" y="214410"/>
                  <a:pt x="0" y="107205"/>
                  <a:pt x="0" y="0"/>
                </a:cubicBez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30" name="Freeform 29"/>
          <p:cNvSpPr/>
          <p:nvPr/>
        </p:nvSpPr>
        <p:spPr>
          <a:xfrm rot="21420000">
            <a:off x="-184999" y="213023"/>
            <a:ext cx="9187245" cy="5746008"/>
          </a:xfrm>
          <a:custGeom>
            <a:avLst/>
            <a:gdLst/>
            <a:ahLst/>
            <a:cxnLst/>
            <a:rect l="l" t="t" r="r" b="b"/>
            <a:pathLst>
              <a:path w="11307378" h="5746008">
                <a:moveTo>
                  <a:pt x="11270997" y="0"/>
                </a:moveTo>
                <a:lnTo>
                  <a:pt x="11307378" y="5746008"/>
                </a:lnTo>
                <a:lnTo>
                  <a:pt x="1" y="574313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sp>
        <p:nvSpPr>
          <p:cNvPr id="2" name="Title 1"/>
          <p:cNvSpPr>
            <a:spLocks noGrp="1"/>
          </p:cNvSpPr>
          <p:nvPr>
            <p:ph type="ctrTitle"/>
          </p:nvPr>
        </p:nvSpPr>
        <p:spPr>
          <a:xfrm rot="21420000">
            <a:off x="489034" y="668338"/>
            <a:ext cx="8161318" cy="2766528"/>
          </a:xfrm>
        </p:spPr>
        <p:txBody>
          <a:bodyPr anchor="b">
            <a:normAutofit/>
          </a:bodyPr>
          <a:lstStyle>
            <a:lvl1pPr algn="r">
              <a:defRPr sz="7200"/>
            </a:lvl1pPr>
          </a:lstStyle>
          <a:p>
            <a:r>
              <a:rPr lang="en-US" smtClean="0"/>
              <a:t>Click to edit Master title style</a:t>
            </a:r>
            <a:endParaRPr lang="en-US" dirty="0"/>
          </a:p>
        </p:txBody>
      </p:sp>
      <p:sp>
        <p:nvSpPr>
          <p:cNvPr id="3" name="Subtitle 2"/>
          <p:cNvSpPr>
            <a:spLocks noGrp="1"/>
          </p:cNvSpPr>
          <p:nvPr>
            <p:ph type="subTitle" idx="1"/>
          </p:nvPr>
        </p:nvSpPr>
        <p:spPr>
          <a:xfrm rot="21420000">
            <a:off x="600667" y="3446831"/>
            <a:ext cx="8138065" cy="550333"/>
          </a:xfrm>
        </p:spPr>
        <p:txBody>
          <a:bodyPr anchor="t">
            <a:noAutofit/>
          </a:bodyPr>
          <a:lstStyle>
            <a:lvl1pPr marL="0" indent="0" algn="r">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rot="21420000">
            <a:off x="3974827" y="4714242"/>
            <a:ext cx="4991718" cy="942356"/>
          </a:xfrm>
        </p:spPr>
        <p:txBody>
          <a:bodyPr/>
          <a:lstStyle>
            <a:lvl1pPr algn="ctr">
              <a:defRPr sz="4200">
                <a:solidFill>
                  <a:schemeClr val="accent1">
                    <a:lumMod val="50000"/>
                  </a:schemeClr>
                </a:solidFill>
              </a:defRPr>
            </a:lvl1pPr>
          </a:lstStyle>
          <a:p>
            <a:fld id="{86FCFFD4-5652-4767-AA22-C441E28A3072}" type="datetimeFigureOut">
              <a:rPr lang="en-US" dirty="0"/>
              <a:t>12/6/2016</a:t>
            </a:fld>
            <a:endParaRPr lang="en-US" dirty="0"/>
          </a:p>
        </p:txBody>
      </p:sp>
      <p:sp>
        <p:nvSpPr>
          <p:cNvPr id="5" name="Footer Placeholder 4"/>
          <p:cNvSpPr>
            <a:spLocks noGrp="1"/>
          </p:cNvSpPr>
          <p:nvPr>
            <p:ph type="ftr" sz="quarter" idx="11"/>
          </p:nvPr>
        </p:nvSpPr>
        <p:spPr>
          <a:xfrm rot="21420000">
            <a:off x="-13144" y="4954636"/>
            <a:ext cx="3235991" cy="918361"/>
          </a:xfrm>
        </p:spPr>
        <p:txBody>
          <a:bodyPr vert="horz" lIns="91440" tIns="45720" rIns="91440" bIns="45720" rtlCol="0" anchor="ctr"/>
          <a:lstStyle>
            <a:lvl1pPr algn="r">
              <a:defRPr lang="en-US" sz="4200" dirty="0"/>
            </a:lvl1pPr>
          </a:lstStyle>
          <a:p>
            <a:endParaRPr lang="en-US" dirty="0"/>
          </a:p>
        </p:txBody>
      </p:sp>
      <p:sp>
        <p:nvSpPr>
          <p:cNvPr id="6" name="Slide Number Placeholder 5"/>
          <p:cNvSpPr>
            <a:spLocks noGrp="1"/>
          </p:cNvSpPr>
          <p:nvPr>
            <p:ph type="sldNum" sz="quarter" idx="12"/>
          </p:nvPr>
        </p:nvSpPr>
        <p:spPr>
          <a:xfrm rot="21420000">
            <a:off x="8018311" y="3819948"/>
            <a:ext cx="737089" cy="498470"/>
          </a:xfrm>
        </p:spPr>
        <p:txBody>
          <a:bodyPr/>
          <a:lstStyle>
            <a:lvl1pPr>
              <a:defRPr sz="2400">
                <a:solidFill>
                  <a:schemeClr val="tx1">
                    <a:lumMod val="75000"/>
                    <a:lumOff val="25000"/>
                  </a:schemeClr>
                </a:solidFill>
              </a:defRPr>
            </a:lvl1pPr>
          </a:lstStyle>
          <a:p>
            <a:pPr lvl="0"/>
            <a:fld id="{86CB4B4D-7CA3-9044-876B-883B54F8677D}" type="slidenum">
              <a:rPr lang="en-US" smtClean="0"/>
              <a:t>‹#›</a:t>
            </a:fld>
            <a:endParaRPr lang="en-US"/>
          </a:p>
        </p:txBody>
      </p:sp>
      <p:sp>
        <p:nvSpPr>
          <p:cNvPr id="33" name="5-Point Star 32"/>
          <p:cNvSpPr/>
          <p:nvPr/>
        </p:nvSpPr>
        <p:spPr>
          <a:xfrm rot="21420000">
            <a:off x="3382114" y="5057183"/>
            <a:ext cx="558335" cy="515386"/>
          </a:xfrm>
          <a:prstGeom prst="star5">
            <a:avLst>
              <a:gd name="adj" fmla="val 26693"/>
              <a:gd name="hf" fmla="val 105146"/>
              <a:gd name="vf" fmla="val 110557"/>
            </a:avLst>
          </a:prstGeom>
          <a:solidFill>
            <a:schemeClr val="tx1">
              <a:alpha val="40000"/>
            </a:schemeClr>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79024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7213" y="4106333"/>
            <a:ext cx="8445700" cy="58884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7214" y="685801"/>
            <a:ext cx="8443917" cy="319490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57196" y="4702923"/>
            <a:ext cx="8445717" cy="682472"/>
          </a:xfrm>
        </p:spPr>
        <p:txBody>
          <a:bodyPr anchor="t"/>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78D94F-17FC-4DBA-B892-CD4B3034A353}" type="datetimeFigureOut">
              <a:rPr lang="en-US" dirty="0"/>
              <a:t>12/6/2016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62268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57214" y="685802"/>
            <a:ext cx="8447483" cy="3194903"/>
          </a:xfrm>
        </p:spPr>
        <p:txBody>
          <a:bodyPr anchor="ctr">
            <a:normAutofit/>
          </a:bodyPr>
          <a:lstStyle>
            <a:lvl1pPr algn="ctr">
              <a:defRPr sz="4800"/>
            </a:lvl1pPr>
          </a:lstStyle>
          <a:p>
            <a:r>
              <a:rPr lang="en-US" smtClean="0"/>
              <a:t>Click to edit Master title style</a:t>
            </a:r>
            <a:endParaRPr lang="en-US" dirty="0"/>
          </a:p>
        </p:txBody>
      </p:sp>
      <p:sp>
        <p:nvSpPr>
          <p:cNvPr id="4" name="Text Placeholder 3"/>
          <p:cNvSpPr>
            <a:spLocks noGrp="1"/>
          </p:cNvSpPr>
          <p:nvPr>
            <p:ph type="body" sz="half" idx="2"/>
          </p:nvPr>
        </p:nvSpPr>
        <p:spPr>
          <a:xfrm>
            <a:off x="557197" y="4106333"/>
            <a:ext cx="8445718"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FE983A-6252-4FA3-A7AE-5E2C849F48F9}" type="datetimeFigureOut">
              <a:rPr lang="en-US" dirty="0"/>
              <a:t>12/6/2016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024570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1408" y="685800"/>
            <a:ext cx="7739079" cy="2916704"/>
          </a:xfrm>
        </p:spPr>
        <p:txBody>
          <a:bodyPr anchor="ctr">
            <a:normAutofit/>
          </a:bodyPr>
          <a:lstStyle>
            <a:lvl1pPr algn="ctr">
              <a:defRPr sz="48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59590" y="3610032"/>
            <a:ext cx="7042714" cy="377768"/>
          </a:xfr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557214" y="4106334"/>
            <a:ext cx="8447467" cy="1268252"/>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28F7F8-6DF1-4292-9E24-2C2DABFFE99B}" type="datetimeFigureOut">
              <a:rPr lang="en-US" dirty="0"/>
              <a:t>12/6/2016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
        <p:nvSpPr>
          <p:cNvPr id="10" name="TextBox 9"/>
          <p:cNvSpPr txBox="1"/>
          <p:nvPr/>
        </p:nvSpPr>
        <p:spPr>
          <a:xfrm>
            <a:off x="437970" y="887850"/>
            <a:ext cx="4953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1" name="TextBox 10"/>
          <p:cNvSpPr txBox="1"/>
          <p:nvPr/>
        </p:nvSpPr>
        <p:spPr>
          <a:xfrm>
            <a:off x="8555243" y="2906482"/>
            <a:ext cx="4953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11032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57214" y="1723856"/>
            <a:ext cx="8445699" cy="2511835"/>
          </a:xfrm>
        </p:spPr>
        <p:txBody>
          <a:bodyPr anchor="b">
            <a:normAutofit/>
          </a:bodyPr>
          <a:lstStyle>
            <a:lvl1pPr algn="l">
              <a:defRPr sz="4800"/>
            </a:lvl1pPr>
          </a:lstStyle>
          <a:p>
            <a:r>
              <a:rPr lang="en-US" smtClean="0"/>
              <a:t>Click to edit Master title style</a:t>
            </a:r>
            <a:endParaRPr lang="en-US" dirty="0"/>
          </a:p>
        </p:txBody>
      </p:sp>
      <p:sp>
        <p:nvSpPr>
          <p:cNvPr id="4" name="Text Placeholder 3"/>
          <p:cNvSpPr>
            <a:spLocks noGrp="1"/>
          </p:cNvSpPr>
          <p:nvPr>
            <p:ph type="body" sz="half" idx="2"/>
          </p:nvPr>
        </p:nvSpPr>
        <p:spPr>
          <a:xfrm>
            <a:off x="557214" y="4247468"/>
            <a:ext cx="8445699" cy="1140644"/>
          </a:xfrm>
        </p:spPr>
        <p:txBody>
          <a:bodyPr anchor="t">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B26A6-D535-4143-B8EE-86A468AFBC2C}" type="datetimeFigureOut">
              <a:rPr lang="en-US" dirty="0"/>
              <a:t>12/6/2016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950697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557214" y="685802"/>
            <a:ext cx="8445699" cy="1151965"/>
          </a:xfrm>
        </p:spPr>
        <p:txBody>
          <a:bodyPr/>
          <a:lstStyle>
            <a:lvl1pPr algn="ctr">
              <a:defRPr/>
            </a:lvl1pPr>
          </a:lstStyle>
          <a:p>
            <a:r>
              <a:rPr lang="en-US" smtClean="0"/>
              <a:t>Click to edit Master title style</a:t>
            </a:r>
            <a:endParaRPr lang="en-US" dirty="0"/>
          </a:p>
        </p:txBody>
      </p:sp>
      <p:sp>
        <p:nvSpPr>
          <p:cNvPr id="7" name="Text Placeholder 2"/>
          <p:cNvSpPr>
            <a:spLocks noGrp="1"/>
          </p:cNvSpPr>
          <p:nvPr>
            <p:ph type="body" idx="1"/>
          </p:nvPr>
        </p:nvSpPr>
        <p:spPr>
          <a:xfrm>
            <a:off x="557215" y="2063395"/>
            <a:ext cx="2689479"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557215" y="2639658"/>
            <a:ext cx="2689479"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440631" y="2063395"/>
            <a:ext cx="2689479"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440630" y="2639658"/>
            <a:ext cx="2689479"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6313434" y="2063395"/>
            <a:ext cx="2689479"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6313434" y="2639658"/>
            <a:ext cx="2689479"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1109337-9612-4749-85E9-9B1759881A09}" type="datetimeFigureOut">
              <a:rPr lang="en-US" dirty="0"/>
              <a:t>12/6/2016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1597090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557214" y="685802"/>
            <a:ext cx="8447467" cy="1151965"/>
          </a:xfrm>
        </p:spPr>
        <p:txBody>
          <a:bodyPr/>
          <a:lstStyle>
            <a:lvl1pPr algn="ctr">
              <a:defRPr/>
            </a:lvl1pPr>
          </a:lstStyle>
          <a:p>
            <a:r>
              <a:rPr lang="en-US" smtClean="0"/>
              <a:t>Click to edit Master title style</a:t>
            </a:r>
            <a:endParaRPr lang="en-US" dirty="0"/>
          </a:p>
        </p:txBody>
      </p:sp>
      <p:sp>
        <p:nvSpPr>
          <p:cNvPr id="19" name="Text Placeholder 2"/>
          <p:cNvSpPr>
            <a:spLocks noGrp="1"/>
          </p:cNvSpPr>
          <p:nvPr>
            <p:ph type="body" idx="1"/>
          </p:nvPr>
        </p:nvSpPr>
        <p:spPr>
          <a:xfrm>
            <a:off x="562120" y="3813025"/>
            <a:ext cx="2689479"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557196" y="2063397"/>
            <a:ext cx="2689479" cy="1536725"/>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62120" y="4389289"/>
            <a:ext cx="2689479" cy="98529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442896" y="3813025"/>
            <a:ext cx="2689479"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441749" y="2063397"/>
            <a:ext cx="2689479" cy="1535237"/>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41749" y="4389286"/>
            <a:ext cx="2690626" cy="98530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6312267" y="3813025"/>
            <a:ext cx="2689479"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6312165" y="2063394"/>
            <a:ext cx="2689479" cy="1537196"/>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6312165" y="4389284"/>
            <a:ext cx="2689479" cy="98530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6872023-CC5F-478F-9515-943786244957}" type="datetimeFigureOut">
              <a:rPr lang="en-US" dirty="0"/>
              <a:t>12/6/2016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468468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557214" y="2063396"/>
            <a:ext cx="8445699" cy="331119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190F79-BD4F-4F71-871C-DADDFBF0601E}" type="datetimeFigureOut">
              <a:rPr lang="en-US" dirty="0"/>
              <a:t>12/6/2016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55353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88" y="685802"/>
            <a:ext cx="1840025" cy="4688785"/>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557214" y="685802"/>
            <a:ext cx="6422350" cy="4688785"/>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F5EE15-5B1D-4626-9E26-DE60EB9C79EE}" type="datetimeFigureOut">
              <a:rPr lang="en-US" dirty="0"/>
              <a:t>12/6/2016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2716010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285789027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557214" y="2063396"/>
            <a:ext cx="8445699" cy="33111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A91D2F-C98D-461D-8520-60E71130446C}" type="datetimeFigureOut">
              <a:rPr lang="en-US" dirty="0"/>
              <a:t>12/6/2016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698374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57214" y="685802"/>
            <a:ext cx="8445699" cy="3193487"/>
          </a:xfrm>
        </p:spPr>
        <p:txBody>
          <a:bodyPr anchor="b">
            <a:normAutofit/>
          </a:bodyPr>
          <a:lstStyle>
            <a:lvl1pPr algn="l">
              <a:defRPr sz="5400"/>
            </a:lvl1pPr>
          </a:lstStyle>
          <a:p>
            <a:r>
              <a:rPr lang="en-US" smtClean="0"/>
              <a:t>Click to edit Master title style</a:t>
            </a:r>
            <a:endParaRPr lang="en-US" dirty="0"/>
          </a:p>
        </p:txBody>
      </p:sp>
      <p:sp>
        <p:nvSpPr>
          <p:cNvPr id="3" name="Text Placeholder 2"/>
          <p:cNvSpPr>
            <a:spLocks noGrp="1"/>
          </p:cNvSpPr>
          <p:nvPr>
            <p:ph type="body" idx="1"/>
          </p:nvPr>
        </p:nvSpPr>
        <p:spPr>
          <a:xfrm>
            <a:off x="557214" y="3742267"/>
            <a:ext cx="8445699" cy="1639614"/>
          </a:xfrm>
        </p:spPr>
        <p:txBody>
          <a:bodyPr anchor="t">
            <a:normAutofit/>
          </a:bodyPr>
          <a:lstStyle>
            <a:lvl1pPr marL="0" indent="0" algn="l">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F187BB-EB42-4973-8108-1039EEE1ABEB}" type="datetimeFigureOut">
              <a:rPr lang="en-US" dirty="0"/>
              <a:t>12/6/2016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247713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Title 1"/>
          <p:cNvSpPr>
            <a:spLocks noGrp="1"/>
          </p:cNvSpPr>
          <p:nvPr>
            <p:ph type="title"/>
          </p:nvPr>
        </p:nvSpPr>
        <p:spPr>
          <a:xfrm>
            <a:off x="557214" y="685800"/>
            <a:ext cx="8447467" cy="1158140"/>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557212" y="2063396"/>
            <a:ext cx="4134581" cy="3311189"/>
          </a:xfrm>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4870101" y="2063396"/>
            <a:ext cx="4132813" cy="3311189"/>
          </a:xfrm>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094EC1-07E7-46CE-BD4D-803A40CCC650}" type="datetimeFigureOut">
              <a:rPr lang="en-US" dirty="0"/>
              <a:t>12/6/2016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944934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557214" y="685800"/>
            <a:ext cx="8445699" cy="115814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01201" y="2063396"/>
            <a:ext cx="3890593"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557214" y="2861733"/>
            <a:ext cx="4134579" cy="2512852"/>
          </a:xfrm>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08285" y="2063396"/>
            <a:ext cx="3896394"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4870100" y="2861733"/>
            <a:ext cx="4134580" cy="2512852"/>
          </a:xfrm>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3F1087-2093-46ED-80DD-B57925DA0BA6}" type="datetimeFigureOut">
              <a:rPr lang="en-US" dirty="0"/>
              <a:t>12/6/2016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4136263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F3928F-6A83-4C93-A36D-60F2EFA718F5}" type="datetimeFigureOut">
              <a:rPr lang="en-US" dirty="0"/>
              <a:t>12/6/2016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80721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6232906-59F7-4586-9E4D-2D6B7721BDED}" type="datetime1">
              <a:rPr lang="en-PH" smtClean="0"/>
              <a:pPr>
                <a:defRPr/>
              </a:pPr>
              <a:t>12/6/2016</a:t>
            </a:fld>
            <a:endParaRPr lang="en-PH"/>
          </a:p>
        </p:txBody>
      </p:sp>
      <p:sp>
        <p:nvSpPr>
          <p:cNvPr id="3" name="Footer Placeholder 2"/>
          <p:cNvSpPr>
            <a:spLocks noGrp="1"/>
          </p:cNvSpPr>
          <p:nvPr>
            <p:ph type="ftr" sz="quarter" idx="11"/>
          </p:nvPr>
        </p:nvSpPr>
        <p:spPr/>
        <p:txBody>
          <a:bodyPr/>
          <a:lstStyle/>
          <a:p>
            <a:pPr>
              <a:defRPr/>
            </a:pPr>
            <a:endParaRPr lang="en-PH"/>
          </a:p>
        </p:txBody>
      </p:sp>
      <p:sp>
        <p:nvSpPr>
          <p:cNvPr id="4" name="Slide Number Placeholder 3"/>
          <p:cNvSpPr>
            <a:spLocks noGrp="1"/>
          </p:cNvSpPr>
          <p:nvPr>
            <p:ph type="sldNum" sz="quarter" idx="12"/>
          </p:nvPr>
        </p:nvSpPr>
        <p:spPr/>
        <p:txBody>
          <a:bodyPr/>
          <a:lstStyle/>
          <a:p>
            <a:pPr>
              <a:defRPr/>
            </a:pPr>
            <a:fld id="{698002EA-BA19-44C7-9B7A-42595F142A36}" type="slidenum">
              <a:rPr lang="en-PH" altLang="en-US" smtClean="0"/>
              <a:pPr>
                <a:defRPr/>
              </a:pPr>
              <a:t>‹#›</a:t>
            </a:fld>
            <a:endParaRPr lang="en-PH" altLang="en-US"/>
          </a:p>
        </p:txBody>
      </p:sp>
    </p:spTree>
    <p:extLst>
      <p:ext uri="{BB962C8B-B14F-4D97-AF65-F5344CB8AC3E}">
        <p14:creationId xmlns:p14="http://schemas.microsoft.com/office/powerpoint/2010/main" val="472383995"/>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3585" y="685800"/>
            <a:ext cx="3353074" cy="2023252"/>
          </a:xfrm>
        </p:spPr>
        <p:txBody>
          <a:bodyPr anchor="b">
            <a:normAutofit/>
          </a:bodyPr>
          <a:lstStyle>
            <a:lvl1pPr algn="ctr">
              <a:defRPr sz="3600"/>
            </a:lvl1pPr>
          </a:lstStyle>
          <a:p>
            <a:r>
              <a:rPr lang="en-US" smtClean="0"/>
              <a:t>Click to edit Master title style</a:t>
            </a:r>
            <a:endParaRPr lang="en-US" dirty="0"/>
          </a:p>
        </p:txBody>
      </p:sp>
      <p:sp>
        <p:nvSpPr>
          <p:cNvPr id="10" name="Content Placeholder 2"/>
          <p:cNvSpPr>
            <a:spLocks noGrp="1"/>
          </p:cNvSpPr>
          <p:nvPr>
            <p:ph sz="quarter" idx="13"/>
          </p:nvPr>
        </p:nvSpPr>
        <p:spPr>
          <a:xfrm>
            <a:off x="4099984" y="685802"/>
            <a:ext cx="4902929" cy="468878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63585" y="2709054"/>
            <a:ext cx="3353075" cy="2665533"/>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E9EE0F-C015-4081-928C-E8179E40D797}" type="datetimeFigureOut">
              <a:rPr lang="en-US" dirty="0"/>
              <a:t>12/6/2016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89665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7213" y="685800"/>
            <a:ext cx="4775520" cy="2023252"/>
          </a:xfrm>
        </p:spPr>
        <p:txBody>
          <a:bodyPr anchor="b">
            <a:normAutofit/>
          </a:bodyPr>
          <a:lstStyle>
            <a:lvl1pPr algn="ct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76719" y="2"/>
            <a:ext cx="3426194" cy="507153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57214" y="2709054"/>
            <a:ext cx="4775519" cy="2362481"/>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A3A358-440B-44C9-943B-EE88A5D6669F}" type="datetimeFigureOut">
              <a:rPr lang="en-US" dirty="0"/>
              <a:t>12/6/2016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957790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grpSp>
        <p:nvGrpSpPr>
          <p:cNvPr id="10" name="Group 9"/>
          <p:cNvGrpSpPr/>
          <p:nvPr/>
        </p:nvGrpSpPr>
        <p:grpSpPr>
          <a:xfrm>
            <a:off x="-20635" y="2"/>
            <a:ext cx="9754347" cy="6644081"/>
            <a:chOff x="-25397" y="0"/>
            <a:chExt cx="12005350" cy="6644081"/>
          </a:xfrm>
        </p:grpSpPr>
        <p:sp useBgFill="1">
          <p:nvSpPr>
            <p:cNvPr id="11" name="Rectangle 10"/>
            <p:cNvSpPr/>
            <p:nvPr/>
          </p:nvSpPr>
          <p:spPr>
            <a:xfrm>
              <a:off x="1" y="0"/>
              <a:ext cx="11979952" cy="6644081"/>
            </a:xfrm>
            <a:prstGeom prst="rect">
              <a:avLst/>
            </a:pr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13" name="Rectangle 12"/>
            <p:cNvSpPr/>
            <p:nvPr/>
          </p:nvSpPr>
          <p:spPr>
            <a:xfrm>
              <a:off x="1" y="5600215"/>
              <a:ext cx="11706512" cy="780581"/>
            </a:xfrm>
            <a:prstGeom prst="rect">
              <a:avLst/>
            </a:pr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25397" y="0"/>
              <a:ext cx="11773291" cy="6419514"/>
            </a:xfrm>
            <a:custGeom>
              <a:avLst/>
              <a:gdLst/>
              <a:ahLst/>
              <a:cxnLst/>
              <a:rect l="l" t="t" r="r" b="b"/>
              <a:pathLst>
                <a:path w="11773291" h="6419514">
                  <a:moveTo>
                    <a:pt x="11750059" y="0"/>
                  </a:moveTo>
                  <a:lnTo>
                    <a:pt x="11773291" y="6419514"/>
                  </a:lnTo>
                  <a:lnTo>
                    <a:pt x="0" y="641104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grpSp>
      <p:sp>
        <p:nvSpPr>
          <p:cNvPr id="2" name="Title Placeholder 1"/>
          <p:cNvSpPr>
            <a:spLocks noGrp="1"/>
          </p:cNvSpPr>
          <p:nvPr>
            <p:ph type="title"/>
          </p:nvPr>
        </p:nvSpPr>
        <p:spPr>
          <a:xfrm>
            <a:off x="557214" y="685802"/>
            <a:ext cx="8447467" cy="11519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557214" y="2063396"/>
            <a:ext cx="8447467" cy="331118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29692" y="5757334"/>
            <a:ext cx="3074988" cy="498470"/>
          </a:xfrm>
          <a:prstGeom prst="rect">
            <a:avLst/>
          </a:prstGeom>
        </p:spPr>
        <p:txBody>
          <a:bodyPr vert="horz" lIns="91440" tIns="45720" rIns="91440" bIns="45720" rtlCol="0" anchor="ctr"/>
          <a:lstStyle>
            <a:lvl1pPr algn="r">
              <a:defRPr sz="2800" cap="all" baseline="0">
                <a:solidFill>
                  <a:schemeClr val="accent1">
                    <a:lumMod val="50000"/>
                  </a:schemeClr>
                </a:solidFill>
              </a:defRPr>
            </a:lvl1pPr>
          </a:lstStyle>
          <a:p>
            <a:fld id="{6239B335-F5C8-4EDF-B1E2-6347D416EBE4}" type="datetimeFigureOut">
              <a:rPr lang="en-US" dirty="0"/>
              <a:t>12/6/2016</a:t>
            </a:fld>
            <a:endParaRPr lang="en-US" dirty="0"/>
          </a:p>
        </p:txBody>
      </p:sp>
      <p:sp>
        <p:nvSpPr>
          <p:cNvPr id="5" name="Footer Placeholder 4"/>
          <p:cNvSpPr>
            <a:spLocks noGrp="1"/>
          </p:cNvSpPr>
          <p:nvPr>
            <p:ph type="ftr" sz="quarter" idx="3"/>
          </p:nvPr>
        </p:nvSpPr>
        <p:spPr>
          <a:xfrm>
            <a:off x="557214" y="5757334"/>
            <a:ext cx="4468521" cy="498470"/>
          </a:xfrm>
          <a:prstGeom prst="rect">
            <a:avLst/>
          </a:prstGeom>
        </p:spPr>
        <p:txBody>
          <a:bodyPr vert="horz" lIns="91440" tIns="45720" rIns="91440" bIns="45720" rtlCol="0" anchor="ctr"/>
          <a:lstStyle>
            <a:lvl1pPr algn="l">
              <a:defRPr sz="2800" cap="all" baseline="0">
                <a:solidFill>
                  <a:schemeClr val="accent1">
                    <a:lumMod val="50000"/>
                  </a:schemeClr>
                </a:solidFill>
              </a:defRPr>
            </a:lvl1pPr>
          </a:lstStyle>
          <a:p>
            <a:endParaRPr lang="en-US" dirty="0"/>
          </a:p>
        </p:txBody>
      </p:sp>
      <p:sp>
        <p:nvSpPr>
          <p:cNvPr id="6" name="Slide Number Placeholder 5"/>
          <p:cNvSpPr>
            <a:spLocks noGrp="1"/>
          </p:cNvSpPr>
          <p:nvPr>
            <p:ph type="sldNum" sz="quarter" idx="4"/>
          </p:nvPr>
        </p:nvSpPr>
        <p:spPr>
          <a:xfrm>
            <a:off x="5108286" y="5757334"/>
            <a:ext cx="737089" cy="498470"/>
          </a:xfrm>
          <a:prstGeom prst="rect">
            <a:avLst/>
          </a:prstGeom>
        </p:spPr>
        <p:txBody>
          <a:bodyPr vert="horz" lIns="91440" tIns="45720" rIns="91440" bIns="45720" rtlCol="0" anchor="ctr"/>
          <a:lstStyle>
            <a:lvl1pPr algn="ctr">
              <a:defRPr sz="2800" cap="all" baseline="0">
                <a:solidFill>
                  <a:schemeClr val="accent1">
                    <a:lumMod val="50000"/>
                  </a:schemeClr>
                </a:solidFill>
              </a:defRPr>
            </a:lvl1p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077483123"/>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 id="2147483666" r:id="rId15"/>
    <p:sldLayoutId id="2147483667" r:id="rId16"/>
    <p:sldLayoutId id="2147483668" r:id="rId17"/>
    <p:sldLayoutId id="2147483669" r:id="rId18"/>
  </p:sldLayoutIdLst>
  <p:txStyles>
    <p:titleStyle>
      <a:lvl1pPr algn="l" defTabSz="914400" rtl="0" eaLnBrk="1" latinLnBrk="0" hangingPunct="1">
        <a:lnSpc>
          <a:spcPct val="90000"/>
        </a:lnSpc>
        <a:spcBef>
          <a:spcPct val="0"/>
        </a:spcBef>
        <a:buNone/>
        <a:defRPr sz="4400" kern="1200" cap="all" baseline="0">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hape 22"/>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3</a:t>
            </a:r>
          </a:p>
        </p:txBody>
      </p:sp>
      <p:pic>
        <p:nvPicPr>
          <p:cNvPr id="23" name="image.png"/>
          <p:cNvPicPr/>
          <p:nvPr/>
        </p:nvPicPr>
        <p:blipFill>
          <a:blip r:embed="rId3">
            <a:extLst/>
          </a:blip>
          <a:stretch>
            <a:fillRect/>
          </a:stretch>
        </p:blipFill>
        <p:spPr>
          <a:xfrm>
            <a:off x="0" y="6280709"/>
            <a:ext cx="9906000" cy="588963"/>
          </a:xfrm>
          <a:prstGeom prst="rect">
            <a:avLst/>
          </a:prstGeom>
          <a:ln w="12700">
            <a:miter lim="400000"/>
          </a:ln>
        </p:spPr>
      </p:pic>
      <p:sp>
        <p:nvSpPr>
          <p:cNvPr id="24" name="Shape 24"/>
          <p:cNvSpPr/>
          <p:nvPr/>
        </p:nvSpPr>
        <p:spPr>
          <a:xfrm>
            <a:off x="15239" y="245688"/>
            <a:ext cx="9525001" cy="532453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r>
              <a:rPr lang="en-US" altLang="en-US" sz="3200" b="1" dirty="0">
                <a:solidFill>
                  <a:schemeClr val="tx1"/>
                </a:solidFill>
                <a:latin typeface="Tahoma" panose="020B0604030504040204" pitchFamily="34" charset="0"/>
                <a:ea typeface="Tahoma" panose="020B0604030504040204" pitchFamily="34" charset="0"/>
                <a:cs typeface="Tahoma" panose="020B0604030504040204" pitchFamily="34" charset="0"/>
                <a:sym typeface="Charcoal CY"/>
              </a:rPr>
              <a:t>Current Practice in </a:t>
            </a:r>
            <a:r>
              <a:rPr lang="en-US" altLang="en-US" sz="3200" b="1" dirty="0" smtClean="0">
                <a:solidFill>
                  <a:schemeClr val="tx1"/>
                </a:solidFill>
                <a:latin typeface="Tahoma" panose="020B0604030504040204" pitchFamily="34" charset="0"/>
                <a:ea typeface="Tahoma" panose="020B0604030504040204" pitchFamily="34" charset="0"/>
                <a:cs typeface="Tahoma" panose="020B0604030504040204" pitchFamily="34" charset="0"/>
                <a:sym typeface="Charcoal CY"/>
              </a:rPr>
              <a:t>the Conduct </a:t>
            </a:r>
            <a:r>
              <a:rPr lang="en-US" altLang="en-US" sz="3200" b="1" dirty="0">
                <a:solidFill>
                  <a:schemeClr val="tx1"/>
                </a:solidFill>
                <a:latin typeface="Tahoma" panose="020B0604030504040204" pitchFamily="34" charset="0"/>
                <a:ea typeface="Tahoma" panose="020B0604030504040204" pitchFamily="34" charset="0"/>
                <a:cs typeface="Tahoma" panose="020B0604030504040204" pitchFamily="34" charset="0"/>
                <a:sym typeface="Charcoal CY"/>
              </a:rPr>
              <a:t>of Evaluations and Utilization of Evaluation Findings</a:t>
            </a:r>
            <a:r>
              <a:rPr lang="en-US" altLang="en-US" sz="3200" b="1" dirty="0">
                <a:solidFill>
                  <a:schemeClr val="accent5"/>
                </a:solidFill>
                <a:latin typeface="Tahoma" panose="020B0604030504040204" pitchFamily="34" charset="0"/>
                <a:ea typeface="Tahoma" panose="020B0604030504040204" pitchFamily="34" charset="0"/>
                <a:cs typeface="Tahoma" panose="020B0604030504040204" pitchFamily="34" charset="0"/>
                <a:sym typeface="Charcoal CY"/>
              </a:rPr>
              <a:t/>
            </a:r>
            <a:br>
              <a:rPr lang="en-US" altLang="en-US" sz="3200" b="1" dirty="0">
                <a:solidFill>
                  <a:schemeClr val="accent5"/>
                </a:solidFill>
                <a:latin typeface="Tahoma" panose="020B0604030504040204" pitchFamily="34" charset="0"/>
                <a:ea typeface="Tahoma" panose="020B0604030504040204" pitchFamily="34" charset="0"/>
                <a:cs typeface="Tahoma" panose="020B0604030504040204" pitchFamily="34" charset="0"/>
                <a:sym typeface="Charcoal CY"/>
              </a:rPr>
            </a:br>
            <a:endParaRPr lang="en-US" altLang="en-US" sz="3200" b="1"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Charcoal CY"/>
            </a:endParaRPr>
          </a:p>
          <a:p>
            <a:pPr algn="ctr"/>
            <a:r>
              <a:rPr lang="en-US" altLang="en-US" sz="4900" b="1" dirty="0" smtClean="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sym typeface="Charcoal CY"/>
              </a:rPr>
              <a:t>Program </a:t>
            </a:r>
            <a:r>
              <a:rPr lang="en-US" altLang="en-US" sz="49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sym typeface="Charcoal CY"/>
              </a:rPr>
              <a:t>Evaluation </a:t>
            </a:r>
            <a:br>
              <a:rPr lang="en-US" altLang="en-US" sz="49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sym typeface="Charcoal CY"/>
              </a:rPr>
            </a:br>
            <a:r>
              <a:rPr lang="en-US" altLang="en-US" sz="49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sym typeface="Charcoal CY"/>
              </a:rPr>
              <a:t>using the Zero-Based Budgeting Approach </a:t>
            </a:r>
            <a:endParaRPr lang="en-US" altLang="en-US" sz="4900" b="1" dirty="0" smtClean="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sym typeface="Charcoal CY"/>
            </a:endParaRPr>
          </a:p>
          <a:p>
            <a:pPr algn="ctr"/>
            <a:r>
              <a:rPr lang="en-US" altLang="en-US" sz="4900" b="1" dirty="0" smtClean="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sym typeface="Charcoal CY"/>
              </a:rPr>
              <a:t>(</a:t>
            </a:r>
            <a:r>
              <a:rPr lang="en-US" altLang="en-US" sz="49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sym typeface="Charcoal CY"/>
              </a:rPr>
              <a:t>2011 – 2015)</a:t>
            </a:r>
          </a:p>
          <a:p>
            <a:pPr lvl="0" algn="ctr"/>
            <a:endParaRPr sz="4800" b="1" dirty="0">
              <a:latin typeface="Tahoma" panose="020B0604030504040204" pitchFamily="34" charset="0"/>
              <a:ea typeface="Tahoma" panose="020B0604030504040204" pitchFamily="34" charset="0"/>
              <a:cs typeface="Tahoma" panose="020B0604030504040204" pitchFamily="34" charset="0"/>
              <a:sym typeface="Gill Sans MT"/>
            </a:endParaRPr>
          </a:p>
        </p:txBody>
      </p:sp>
      <p:sp>
        <p:nvSpPr>
          <p:cNvPr id="3" name="Rectangle 2"/>
          <p:cNvSpPr/>
          <p:nvPr/>
        </p:nvSpPr>
        <p:spPr>
          <a:xfrm>
            <a:off x="2476500" y="5431599"/>
            <a:ext cx="4953000" cy="923330"/>
          </a:xfrm>
          <a:prstGeom prst="rect">
            <a:avLst/>
          </a:prstGeom>
        </p:spPr>
        <p:txBody>
          <a:bodyPr>
            <a:spAutoFit/>
          </a:bodyPr>
          <a:lstStyle/>
          <a:p>
            <a:pPr algn="ctr">
              <a:lnSpc>
                <a:spcPct val="100000"/>
              </a:lnSpc>
              <a:spcBef>
                <a:spcPct val="0"/>
              </a:spcBef>
            </a:pPr>
            <a:endParaRPr lang="en-US" altLang="en-US" b="1" dirty="0" smtClean="0">
              <a:latin typeface="Calibri" panose="020F0502020204030204" pitchFamily="34" charset="0"/>
              <a:ea typeface="SimSun" panose="02010600030101010101" pitchFamily="2" charset="-122"/>
              <a:cs typeface="Arial" panose="020B0604020202020204" pitchFamily="34" charset="0"/>
            </a:endParaRPr>
          </a:p>
          <a:p>
            <a:pPr algn="ctr">
              <a:lnSpc>
                <a:spcPct val="100000"/>
              </a:lnSpc>
              <a:spcBef>
                <a:spcPct val="0"/>
              </a:spcBef>
            </a:pPr>
            <a:r>
              <a:rPr lang="en-US" altLang="en-US" b="1" dirty="0" smtClean="0">
                <a:latin typeface="Tahoma" panose="020B0604030504040204" pitchFamily="34" charset="0"/>
                <a:ea typeface="Tahoma" panose="020B0604030504040204" pitchFamily="34" charset="0"/>
                <a:cs typeface="Tahoma" panose="020B0604030504040204" pitchFamily="34" charset="0"/>
              </a:rPr>
              <a:t>December </a:t>
            </a:r>
            <a:r>
              <a:rPr lang="en-US" altLang="en-US" b="1" dirty="0">
                <a:latin typeface="Tahoma" panose="020B0604030504040204" pitchFamily="34" charset="0"/>
                <a:ea typeface="Tahoma" panose="020B0604030504040204" pitchFamily="34" charset="0"/>
                <a:cs typeface="Tahoma" panose="020B0604030504040204" pitchFamily="34" charset="0"/>
              </a:rPr>
              <a:t>6, 2016</a:t>
            </a:r>
          </a:p>
          <a:p>
            <a:pPr algn="ctr">
              <a:lnSpc>
                <a:spcPct val="100000"/>
              </a:lnSpc>
              <a:spcBef>
                <a:spcPct val="0"/>
              </a:spcBef>
            </a:pPr>
            <a:r>
              <a:rPr lang="en-US" altLang="en-US" b="1" dirty="0">
                <a:latin typeface="Tahoma" panose="020B0604030504040204" pitchFamily="34" charset="0"/>
                <a:ea typeface="Tahoma" panose="020B0604030504040204" pitchFamily="34" charset="0"/>
                <a:cs typeface="Tahoma" panose="020B0604030504040204" pitchFamily="34" charset="0"/>
              </a:rPr>
              <a:t>Crowne Plaza Hotel, Pasig City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idx="4294967295"/>
          </p:nvPr>
        </p:nvSpPr>
        <p:spPr>
          <a:xfrm>
            <a:off x="0" y="493713"/>
            <a:ext cx="9182100" cy="8382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algn="l" defTabSz="566927">
              <a:defRPr sz="1800"/>
            </a:pPr>
            <a:r>
              <a:rPr lang="en-PH" sz="1800" dirty="0">
                <a:latin typeface="Calibri" panose="020F0502020204030204" pitchFamily="34" charset="0"/>
              </a:rPr>
              <a:t/>
            </a:r>
            <a:br>
              <a:rPr lang="en-PH" sz="1800" dirty="0">
                <a:latin typeface="Calibri" panose="020F0502020204030204" pitchFamily="34" charset="0"/>
              </a:rPr>
            </a:br>
            <a:endParaRPr dirty="0">
              <a:latin typeface="Calibri" panose="020F0502020204030204" pitchFamily="34" charset="0"/>
            </a:endParaRPr>
          </a:p>
        </p:txBody>
      </p:sp>
      <p:sp>
        <p:nvSpPr>
          <p:cNvPr id="91" name="Shape 91"/>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12</a:t>
            </a:r>
          </a:p>
        </p:txBody>
      </p:sp>
      <p:pic>
        <p:nvPicPr>
          <p:cNvPr id="92" name="image.png"/>
          <p:cNvPicPr/>
          <p:nvPr/>
        </p:nvPicPr>
        <p:blipFill>
          <a:blip r:embed="rId3">
            <a:extLst/>
          </a:blip>
          <a:stretch>
            <a:fillRect/>
          </a:stretch>
        </p:blipFill>
        <p:spPr>
          <a:xfrm>
            <a:off x="0" y="6269037"/>
            <a:ext cx="9906000" cy="588963"/>
          </a:xfrm>
          <a:prstGeom prst="rect">
            <a:avLst/>
          </a:prstGeom>
          <a:ln w="12700">
            <a:miter lim="400000"/>
          </a:ln>
        </p:spPr>
      </p:pic>
      <p:sp>
        <p:nvSpPr>
          <p:cNvPr id="3" name="Rectangle 2"/>
          <p:cNvSpPr/>
          <p:nvPr/>
        </p:nvSpPr>
        <p:spPr>
          <a:xfrm>
            <a:off x="313391" y="303910"/>
            <a:ext cx="6445995" cy="769441"/>
          </a:xfrm>
          <a:prstGeom prst="rect">
            <a:avLst/>
          </a:prstGeom>
        </p:spPr>
        <p:txBody>
          <a:bodyPr wrap="none">
            <a:spAutoFit/>
          </a:bodyPr>
          <a:lstStyle/>
          <a:p>
            <a:r>
              <a:rPr lang="en-US" altLang="en-US" sz="4400" b="1" dirty="0" smtClean="0">
                <a:latin typeface="Calibri" panose="020F0502020204030204" pitchFamily="34" charset="0"/>
                <a:ea typeface="ヒラギノ明朝 ProN W3"/>
                <a:cs typeface="ヒラギノ明朝 ProN W3"/>
                <a:sym typeface="Palatino" pitchFamily="18" charset="0"/>
              </a:rPr>
              <a:t>Results </a:t>
            </a:r>
            <a:r>
              <a:rPr lang="en-US" altLang="en-US" sz="4400" b="1" dirty="0">
                <a:latin typeface="Calibri" panose="020F0502020204030204" pitchFamily="34" charset="0"/>
                <a:ea typeface="ヒラギノ明朝 ProN W3"/>
                <a:cs typeface="ヒラギノ明朝 ProN W3"/>
                <a:sym typeface="Palatino" pitchFamily="18" charset="0"/>
              </a:rPr>
              <a:t>for FY 2011 Budget</a:t>
            </a:r>
            <a:endParaRPr lang="en-PH" sz="4400" b="1" dirty="0">
              <a:latin typeface="Calibri" panose="020F0502020204030204" pitchFamily="34" charset="0"/>
            </a:endParaRPr>
          </a:p>
        </p:txBody>
      </p:sp>
      <p:sp>
        <p:nvSpPr>
          <p:cNvPr id="8" name="Rectangle 3"/>
          <p:cNvSpPr>
            <a:spLocks/>
          </p:cNvSpPr>
          <p:nvPr/>
        </p:nvSpPr>
        <p:spPr bwMode="auto">
          <a:xfrm>
            <a:off x="477838" y="1175445"/>
            <a:ext cx="8348662" cy="456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28573" bIns="0" anchor="ctr"/>
          <a:lstStyle>
            <a:lvl1pPr marL="485775" indent="-457200" defTabSz="642938">
              <a:defRPr>
                <a:solidFill>
                  <a:schemeClr val="tx1"/>
                </a:solidFill>
                <a:latin typeface="Calibri" panose="020F0502020204030204" pitchFamily="34" charset="0"/>
              </a:defRPr>
            </a:lvl1pPr>
            <a:lvl2pPr marL="522288" indent="-201613" defTabSz="642938">
              <a:defRPr>
                <a:solidFill>
                  <a:schemeClr val="tx1"/>
                </a:solidFill>
                <a:latin typeface="Calibri" panose="020F0502020204030204" pitchFamily="34" charset="0"/>
              </a:defRPr>
            </a:lvl2pPr>
            <a:lvl3pPr marL="803275" indent="-160338" defTabSz="642938">
              <a:defRPr>
                <a:solidFill>
                  <a:schemeClr val="tx1"/>
                </a:solidFill>
                <a:latin typeface="Calibri" panose="020F0502020204030204" pitchFamily="34" charset="0"/>
              </a:defRPr>
            </a:lvl3pPr>
            <a:lvl4pPr marL="1125538" indent="-161925" defTabSz="642938">
              <a:defRPr>
                <a:solidFill>
                  <a:schemeClr val="tx1"/>
                </a:solidFill>
                <a:latin typeface="Calibri" panose="020F0502020204030204" pitchFamily="34" charset="0"/>
              </a:defRPr>
            </a:lvl4pPr>
            <a:lvl5pPr marL="1446213" indent="-160338" defTabSz="642938">
              <a:defRPr>
                <a:solidFill>
                  <a:schemeClr val="tx1"/>
                </a:solidFill>
                <a:latin typeface="Calibri" panose="020F0502020204030204" pitchFamily="34" charset="0"/>
              </a:defRPr>
            </a:lvl5pPr>
            <a:lvl6pPr marL="1903413" indent="-160338" defTabSz="642938" eaLnBrk="0" fontAlgn="base" hangingPunct="0">
              <a:spcBef>
                <a:spcPct val="0"/>
              </a:spcBef>
              <a:spcAft>
                <a:spcPct val="0"/>
              </a:spcAft>
              <a:defRPr>
                <a:solidFill>
                  <a:schemeClr val="tx1"/>
                </a:solidFill>
                <a:latin typeface="Calibri" panose="020F0502020204030204" pitchFamily="34" charset="0"/>
              </a:defRPr>
            </a:lvl6pPr>
            <a:lvl7pPr marL="2360613" indent="-160338" defTabSz="642938" eaLnBrk="0" fontAlgn="base" hangingPunct="0">
              <a:spcBef>
                <a:spcPct val="0"/>
              </a:spcBef>
              <a:spcAft>
                <a:spcPct val="0"/>
              </a:spcAft>
              <a:defRPr>
                <a:solidFill>
                  <a:schemeClr val="tx1"/>
                </a:solidFill>
                <a:latin typeface="Calibri" panose="020F0502020204030204" pitchFamily="34" charset="0"/>
              </a:defRPr>
            </a:lvl7pPr>
            <a:lvl8pPr marL="2817813" indent="-160338" defTabSz="642938" eaLnBrk="0" fontAlgn="base" hangingPunct="0">
              <a:spcBef>
                <a:spcPct val="0"/>
              </a:spcBef>
              <a:spcAft>
                <a:spcPct val="0"/>
              </a:spcAft>
              <a:defRPr>
                <a:solidFill>
                  <a:schemeClr val="tx1"/>
                </a:solidFill>
                <a:latin typeface="Calibri" panose="020F0502020204030204" pitchFamily="34" charset="0"/>
              </a:defRPr>
            </a:lvl8pPr>
            <a:lvl9pPr marL="3275013" indent="-160338" defTabSz="642938" eaLnBrk="0" fontAlgn="base" hangingPunct="0">
              <a:spcBef>
                <a:spcPct val="0"/>
              </a:spcBef>
              <a:spcAft>
                <a:spcPct val="0"/>
              </a:spcAft>
              <a:defRPr>
                <a:solidFill>
                  <a:schemeClr val="tx1"/>
                </a:solidFill>
                <a:latin typeface="Calibri" panose="020F0502020204030204" pitchFamily="34" charset="0"/>
              </a:defRPr>
            </a:lvl9pPr>
          </a:lstStyle>
          <a:p>
            <a:pPr>
              <a:lnSpc>
                <a:spcPct val="80000"/>
              </a:lnSpc>
              <a:spcBef>
                <a:spcPts val="475"/>
              </a:spcBef>
              <a:buFont typeface="Arial" panose="020B0604020202020204" pitchFamily="34" charset="0"/>
              <a:buChar char="•"/>
            </a:pPr>
            <a:r>
              <a:rPr lang="en-US" altLang="en-US" sz="2400" dirty="0">
                <a:solidFill>
                  <a:srgbClr val="1D300D"/>
                </a:solidFill>
                <a:ea typeface="ヒラギノ明朝 ProN W3"/>
                <a:cs typeface="ヒラギノ明朝 ProN W3"/>
                <a:sym typeface="Palatino" pitchFamily="18" charset="0"/>
              </a:rPr>
              <a:t>Termination of programs </a:t>
            </a:r>
            <a:r>
              <a:rPr lang="en-US" altLang="en-US" sz="2400" dirty="0" smtClean="0">
                <a:solidFill>
                  <a:srgbClr val="1D300D"/>
                </a:solidFill>
                <a:ea typeface="ヒラギノ明朝 ProN W3"/>
                <a:cs typeface="ヒラギノ明朝 ProN W3"/>
                <a:sym typeface="Palatino" pitchFamily="18" charset="0"/>
              </a:rPr>
              <a:t>that no </a:t>
            </a:r>
            <a:r>
              <a:rPr lang="en-US" altLang="en-US" sz="2400" dirty="0">
                <a:solidFill>
                  <a:srgbClr val="1D300D"/>
                </a:solidFill>
                <a:ea typeface="ヒラギノ明朝 ProN W3"/>
                <a:cs typeface="ヒラギノ明朝 ProN W3"/>
                <a:sym typeface="Palatino" pitchFamily="18" charset="0"/>
              </a:rPr>
              <a:t>longer </a:t>
            </a:r>
            <a:r>
              <a:rPr lang="en-US" altLang="en-US" sz="2400" dirty="0" smtClean="0">
                <a:solidFill>
                  <a:srgbClr val="1D300D"/>
                </a:solidFill>
                <a:ea typeface="ヒラギノ明朝 ProN W3"/>
                <a:cs typeface="ヒラギノ明朝 ProN W3"/>
                <a:sym typeface="Palatino" pitchFamily="18" charset="0"/>
              </a:rPr>
              <a:t>deliver </a:t>
            </a:r>
            <a:r>
              <a:rPr lang="en-US" altLang="en-US" sz="2400" dirty="0">
                <a:solidFill>
                  <a:srgbClr val="1D300D"/>
                </a:solidFill>
                <a:ea typeface="ヒラギノ明朝 ProN W3"/>
                <a:cs typeface="ヒラギノ明朝 ProN W3"/>
                <a:sym typeface="Palatino" pitchFamily="18" charset="0"/>
              </a:rPr>
              <a:t>outcomes (e.g., Food for </a:t>
            </a:r>
            <a:r>
              <a:rPr lang="en-US" altLang="en-US" sz="2400" dirty="0" smtClean="0">
                <a:solidFill>
                  <a:srgbClr val="1D300D"/>
                </a:solidFill>
                <a:ea typeface="ヒラギノ明朝 ProN W3"/>
                <a:cs typeface="ヒラギノ明朝 ProN W3"/>
                <a:sym typeface="Palatino" pitchFamily="18" charset="0"/>
              </a:rPr>
              <a:t>School </a:t>
            </a:r>
            <a:r>
              <a:rPr lang="en-US" altLang="en-US" sz="2400" dirty="0">
                <a:solidFill>
                  <a:srgbClr val="1D300D"/>
                </a:solidFill>
                <a:ea typeface="ヒラギノ明朝 ProN W3"/>
                <a:cs typeface="ヒラギノ明朝 ProN W3"/>
                <a:sym typeface="Palatino" pitchFamily="18" charset="0"/>
              </a:rPr>
              <a:t>Program, Agricultural Input Subsidies, </a:t>
            </a:r>
            <a:r>
              <a:rPr lang="en-US" altLang="en-US" sz="2400" dirty="0" err="1">
                <a:solidFill>
                  <a:srgbClr val="1D300D"/>
                </a:solidFill>
                <a:ea typeface="ヒラギノ明朝 ProN W3"/>
                <a:cs typeface="ヒラギノ明朝 ProN W3"/>
                <a:sym typeface="Palatino" pitchFamily="18" charset="0"/>
              </a:rPr>
              <a:t>Kalayaan</a:t>
            </a:r>
            <a:r>
              <a:rPr lang="en-US" altLang="en-US" sz="2400" dirty="0">
                <a:solidFill>
                  <a:srgbClr val="1D300D"/>
                </a:solidFill>
                <a:ea typeface="ヒラギノ明朝 ProN W3"/>
                <a:cs typeface="ヒラギノ明朝 ProN W3"/>
                <a:sym typeface="Palatino" pitchFamily="18" charset="0"/>
              </a:rPr>
              <a:t> Barangay Program)</a:t>
            </a:r>
          </a:p>
          <a:p>
            <a:pPr>
              <a:lnSpc>
                <a:spcPct val="80000"/>
              </a:lnSpc>
              <a:spcBef>
                <a:spcPts val="475"/>
              </a:spcBef>
              <a:buFont typeface="Arial" panose="020B0604020202020204" pitchFamily="34" charset="0"/>
              <a:buChar char="•"/>
            </a:pPr>
            <a:r>
              <a:rPr lang="en-US" altLang="en-US" sz="2400" dirty="0">
                <a:solidFill>
                  <a:srgbClr val="1D300D"/>
                </a:solidFill>
                <a:ea typeface="ヒラギノ明朝 ProN W3"/>
                <a:cs typeface="ヒラギノ明朝 ProN W3"/>
                <a:sym typeface="Palatino" pitchFamily="18" charset="0"/>
              </a:rPr>
              <a:t>Need to hold funding for some </a:t>
            </a:r>
            <a:r>
              <a:rPr lang="en-US" altLang="en-US" sz="2400" dirty="0" smtClean="0">
                <a:solidFill>
                  <a:srgbClr val="1D300D"/>
                </a:solidFill>
                <a:ea typeface="ヒラギノ明朝 ProN W3"/>
                <a:cs typeface="ヒラギノ明朝 ProN W3"/>
                <a:sym typeface="Palatino" pitchFamily="18" charset="0"/>
              </a:rPr>
              <a:t>programs, </a:t>
            </a:r>
            <a:r>
              <a:rPr lang="en-US" altLang="en-US" sz="2400" dirty="0">
                <a:solidFill>
                  <a:srgbClr val="1D300D"/>
                </a:solidFill>
                <a:ea typeface="ヒラギノ明朝 ProN W3"/>
                <a:cs typeface="ヒラギノ明朝 ProN W3"/>
                <a:sym typeface="Palatino" pitchFamily="18" charset="0"/>
              </a:rPr>
              <a:t>pending removal of bottlenecks in project implementation and procurement (e.g., </a:t>
            </a:r>
            <a:r>
              <a:rPr lang="en-US" altLang="en-US" sz="2400" dirty="0" err="1">
                <a:solidFill>
                  <a:srgbClr val="1D300D"/>
                </a:solidFill>
                <a:ea typeface="ヒラギノ明朝 ProN W3"/>
                <a:cs typeface="ヒラギノ明朝 ProN W3"/>
                <a:sym typeface="Palatino" pitchFamily="18" charset="0"/>
              </a:rPr>
              <a:t>DepEd</a:t>
            </a:r>
            <a:r>
              <a:rPr lang="en-US" altLang="en-US" sz="2400" dirty="0">
                <a:solidFill>
                  <a:srgbClr val="1D300D"/>
                </a:solidFill>
                <a:ea typeface="ヒラギノ明朝 ProN W3"/>
                <a:cs typeface="ヒラギノ明朝 ProN W3"/>
                <a:sym typeface="Palatino" pitchFamily="18" charset="0"/>
              </a:rPr>
              <a:t> Critical Inputs, TESDA Scholarship)</a:t>
            </a:r>
          </a:p>
          <a:p>
            <a:pPr>
              <a:lnSpc>
                <a:spcPct val="80000"/>
              </a:lnSpc>
              <a:spcBef>
                <a:spcPts val="475"/>
              </a:spcBef>
              <a:buClr>
                <a:srgbClr val="000000"/>
              </a:buClr>
              <a:buSzPct val="125000"/>
              <a:buFont typeface="Palatino" pitchFamily="18" charset="0"/>
              <a:buChar char="•"/>
            </a:pPr>
            <a:r>
              <a:rPr lang="en-US" altLang="en-US" sz="2400" dirty="0">
                <a:solidFill>
                  <a:srgbClr val="1D300D"/>
                </a:solidFill>
                <a:ea typeface="ヒラギノ明朝 ProN W3"/>
                <a:cs typeface="ヒラギノ明朝 ProN W3"/>
                <a:sym typeface="Palatino" pitchFamily="18" charset="0"/>
              </a:rPr>
              <a:t>Expansion of well performing programs to alleviate/mitigate critical gaps (e.g., CCT, ESC, NHIP</a:t>
            </a:r>
            <a:r>
              <a:rPr lang="en-US" altLang="en-US" sz="2400" dirty="0" smtClean="0">
                <a:solidFill>
                  <a:srgbClr val="1D300D"/>
                </a:solidFill>
                <a:ea typeface="ヒラギノ明朝 ProN W3"/>
                <a:cs typeface="ヒラギノ明朝 ProN W3"/>
                <a:sym typeface="Palatino" pitchFamily="18" charset="0"/>
              </a:rPr>
              <a:t>)</a:t>
            </a:r>
            <a:endParaRPr lang="en-US" altLang="en-US" sz="2400" dirty="0">
              <a:solidFill>
                <a:srgbClr val="1D300D"/>
              </a:solidFill>
              <a:ea typeface="ヒラギノ明朝 ProN W3"/>
              <a:cs typeface="ヒラギノ明朝 ProN W3"/>
              <a:sym typeface="Palatino" pitchFamily="18" charset="0"/>
            </a:endParaRPr>
          </a:p>
          <a:p>
            <a:pPr>
              <a:lnSpc>
                <a:spcPct val="80000"/>
              </a:lnSpc>
              <a:spcBef>
                <a:spcPts val="475"/>
              </a:spcBef>
              <a:buClr>
                <a:srgbClr val="000000"/>
              </a:buClr>
              <a:buSzPct val="125000"/>
              <a:buFont typeface="Palatino" pitchFamily="18" charset="0"/>
              <a:buChar char="•"/>
            </a:pPr>
            <a:r>
              <a:rPr lang="en-US" altLang="en-US" sz="2400" dirty="0">
                <a:solidFill>
                  <a:srgbClr val="1D300D"/>
                </a:solidFill>
                <a:ea typeface="ヒラギノ明朝 ProN W3"/>
                <a:cs typeface="ヒラギノ明朝 ProN W3"/>
                <a:sym typeface="Palatino" pitchFamily="18" charset="0"/>
              </a:rPr>
              <a:t>Need to pursue difficult GOCC reforms (e.g., NFA, LRTA)</a:t>
            </a:r>
          </a:p>
          <a:p>
            <a:pPr>
              <a:lnSpc>
                <a:spcPct val="80000"/>
              </a:lnSpc>
              <a:spcBef>
                <a:spcPts val="475"/>
              </a:spcBef>
              <a:buClr>
                <a:srgbClr val="000000"/>
              </a:buClr>
              <a:buSzPct val="125000"/>
              <a:buFont typeface="Palatino" pitchFamily="18" charset="0"/>
              <a:buChar char="•"/>
            </a:pPr>
            <a:r>
              <a:rPr lang="en-US" altLang="en-US" sz="2400" dirty="0">
                <a:solidFill>
                  <a:srgbClr val="1D300D"/>
                </a:solidFill>
                <a:ea typeface="ヒラギノ明朝 ProN W3"/>
                <a:cs typeface="ヒラギノ明朝 ProN W3"/>
                <a:sym typeface="Palatino" pitchFamily="18" charset="0"/>
              </a:rPr>
              <a:t>Tightening use of lump sum funds according to master plans and government priority needs (e.g., FMRs, Irrigation Lump sums)</a:t>
            </a:r>
          </a:p>
          <a:p>
            <a:pPr>
              <a:lnSpc>
                <a:spcPct val="80000"/>
              </a:lnSpc>
              <a:spcBef>
                <a:spcPts val="475"/>
              </a:spcBef>
              <a:buClr>
                <a:srgbClr val="000000"/>
              </a:buClr>
              <a:buSzPct val="125000"/>
              <a:buFont typeface="Palatino" pitchFamily="18" charset="0"/>
              <a:buChar char="•"/>
            </a:pPr>
            <a:r>
              <a:rPr lang="en-US" altLang="en-US" sz="2400" dirty="0">
                <a:solidFill>
                  <a:srgbClr val="1D300D"/>
                </a:solidFill>
                <a:ea typeface="ヒラギノ明朝 ProN W3"/>
                <a:cs typeface="ヒラギノ明朝 ProN W3"/>
                <a:sym typeface="Palatino" pitchFamily="18" charset="0"/>
              </a:rPr>
              <a:t>Possible deactivation of agencies and GOCCs (e.g. </a:t>
            </a:r>
            <a:r>
              <a:rPr lang="en-US" altLang="en-US" sz="2400" dirty="0" err="1">
                <a:solidFill>
                  <a:srgbClr val="1D300D"/>
                </a:solidFill>
                <a:ea typeface="ヒラギノ明朝 ProN W3"/>
                <a:cs typeface="ヒラギノ明朝 ProN W3"/>
                <a:sym typeface="Palatino" pitchFamily="18" charset="0"/>
              </a:rPr>
              <a:t>Quedancorp</a:t>
            </a:r>
            <a:r>
              <a:rPr lang="en-US" altLang="en-US" sz="2400" dirty="0">
                <a:solidFill>
                  <a:srgbClr val="1D300D"/>
                </a:solidFill>
                <a:ea typeface="ヒラギノ明朝 ProN W3"/>
                <a:cs typeface="ヒラギノ明朝 ProN W3"/>
                <a:sym typeface="Palatino" pitchFamily="18" charset="0"/>
              </a:rPr>
              <a:t>, OP-Task Forces, OP-Locally Funded Projects)</a:t>
            </a:r>
          </a:p>
          <a:p>
            <a:pPr>
              <a:lnSpc>
                <a:spcPct val="80000"/>
              </a:lnSpc>
              <a:spcBef>
                <a:spcPts val="475"/>
              </a:spcBef>
              <a:buFont typeface="Arial" panose="020B0604020202020204" pitchFamily="34" charset="0"/>
              <a:buChar char="•"/>
            </a:pPr>
            <a:endParaRPr lang="en-US" altLang="en-US" sz="2400" dirty="0">
              <a:solidFill>
                <a:srgbClr val="1D300D"/>
              </a:solidFill>
              <a:ea typeface="ヒラギノ明朝 ProN W3"/>
              <a:cs typeface="ヒラギノ明朝 ProN W3"/>
              <a:sym typeface="Palatino" pitchFamily="18" charset="0"/>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p:nvPr/>
        </p:nvSpPr>
        <p:spPr>
          <a:xfrm>
            <a:off x="847725" y="2514600"/>
            <a:ext cx="8753475" cy="83099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endParaRPr sz="4800" i="1" dirty="0">
              <a:solidFill>
                <a:srgbClr val="1F4E79"/>
              </a:solidFill>
              <a:latin typeface="Palatino Linotype"/>
              <a:ea typeface="Palatino Linotype"/>
              <a:cs typeface="Palatino Linotype"/>
              <a:sym typeface="Palatino Linotype"/>
            </a:endParaRPr>
          </a:p>
        </p:txBody>
      </p:sp>
      <p:pic>
        <p:nvPicPr>
          <p:cNvPr id="131" name="image.png"/>
          <p:cNvPicPr/>
          <p:nvPr/>
        </p:nvPicPr>
        <p:blipFill>
          <a:blip r:embed="rId3">
            <a:extLst/>
          </a:blip>
          <a:stretch>
            <a:fillRect/>
          </a:stretch>
        </p:blipFill>
        <p:spPr>
          <a:xfrm>
            <a:off x="0" y="6269037"/>
            <a:ext cx="9906000" cy="588963"/>
          </a:xfrm>
          <a:prstGeom prst="rect">
            <a:avLst/>
          </a:prstGeom>
          <a:ln w="12700">
            <a:miter lim="400000"/>
          </a:ln>
        </p:spPr>
      </p:pic>
      <p:sp>
        <p:nvSpPr>
          <p:cNvPr id="132" name="Shape 132"/>
          <p:cNvSpPr/>
          <p:nvPr/>
        </p:nvSpPr>
        <p:spPr>
          <a:xfrm>
            <a:off x="7442200" y="6305550"/>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19</a:t>
            </a:r>
          </a:p>
        </p:txBody>
      </p:sp>
      <p:sp>
        <p:nvSpPr>
          <p:cNvPr id="5" name="Rectangle 4"/>
          <p:cNvSpPr/>
          <p:nvPr/>
        </p:nvSpPr>
        <p:spPr>
          <a:xfrm>
            <a:off x="547126" y="473803"/>
            <a:ext cx="6375463" cy="701731"/>
          </a:xfrm>
          <a:prstGeom prst="rect">
            <a:avLst/>
          </a:prstGeom>
        </p:spPr>
        <p:txBody>
          <a:bodyPr wrap="none">
            <a:spAutoFit/>
          </a:bodyPr>
          <a:lstStyle/>
          <a:p>
            <a:pPr>
              <a:lnSpc>
                <a:spcPct val="90000"/>
              </a:lnSpc>
              <a:spcBef>
                <a:spcPts val="550"/>
              </a:spcBef>
            </a:pPr>
            <a:r>
              <a:rPr lang="en-US" altLang="en-US" sz="4400" b="1" dirty="0" smtClean="0">
                <a:latin typeface="Calibri" panose="020F0502020204030204" pitchFamily="34" charset="0"/>
                <a:ea typeface="ヒラギノ明朝 ProN W3"/>
                <a:cs typeface="ヒラギノ明朝 ProN W3"/>
                <a:sym typeface="Palatino" pitchFamily="18" charset="0"/>
              </a:rPr>
              <a:t>Impact of Selected Studies</a:t>
            </a:r>
            <a:endParaRPr lang="en-US" altLang="en-US" sz="4400" b="1" dirty="0">
              <a:latin typeface="Calibri" panose="020F0502020204030204" pitchFamily="34" charset="0"/>
              <a:ea typeface="ヒラギノ明朝 ProN W3"/>
              <a:cs typeface="ヒラギノ明朝 ProN W3"/>
              <a:sym typeface="Palatino" pitchFamily="18" charset="0"/>
            </a:endParaRPr>
          </a:p>
        </p:txBody>
      </p:sp>
      <p:sp>
        <p:nvSpPr>
          <p:cNvPr id="6" name="Rectangle 5"/>
          <p:cNvSpPr/>
          <p:nvPr/>
        </p:nvSpPr>
        <p:spPr>
          <a:xfrm>
            <a:off x="645459" y="1524001"/>
            <a:ext cx="8390965" cy="3766159"/>
          </a:xfrm>
          <a:prstGeom prst="rect">
            <a:avLst/>
          </a:prstGeom>
        </p:spPr>
        <p:txBody>
          <a:bodyPr wrap="square">
            <a:spAutoFit/>
          </a:bodyPr>
          <a:lstStyle/>
          <a:p>
            <a:pPr>
              <a:lnSpc>
                <a:spcPct val="80000"/>
              </a:lnSpc>
              <a:spcBef>
                <a:spcPts val="475"/>
              </a:spcBef>
              <a:buFont typeface="Arial" panose="020B0604020202020204" pitchFamily="34" charset="0"/>
              <a:buChar char="•"/>
              <a:defRPr/>
            </a:pPr>
            <a:r>
              <a:rPr lang="en-US" altLang="en-US" sz="2400" dirty="0" err="1">
                <a:solidFill>
                  <a:srgbClr val="00B0F0"/>
                </a:solidFill>
                <a:latin typeface="Calibri" panose="020F0502020204030204" pitchFamily="34" charset="0"/>
                <a:ea typeface="ヒラギノ明朝 ProN W3"/>
                <a:cs typeface="ヒラギノ明朝 ProN W3"/>
                <a:sym typeface="Palatino" pitchFamily="18" charset="0"/>
              </a:rPr>
              <a:t>Sitio</a:t>
            </a:r>
            <a:r>
              <a:rPr lang="en-US" altLang="en-US" sz="2400" dirty="0">
                <a:solidFill>
                  <a:srgbClr val="00B0F0"/>
                </a:solidFill>
                <a:latin typeface="Calibri" panose="020F0502020204030204" pitchFamily="34" charset="0"/>
                <a:ea typeface="ヒラギノ明朝 ProN W3"/>
                <a:cs typeface="ヒラギノ明朝 ProN W3"/>
                <a:sym typeface="Palatino" pitchFamily="18" charset="0"/>
              </a:rPr>
              <a:t>/Household Electrification Study -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DOE adopted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recommendations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of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study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conducted by Dr.  </a:t>
            </a:r>
            <a:r>
              <a:rPr lang="en-US" altLang="en-US" sz="2400" i="1" dirty="0" err="1">
                <a:solidFill>
                  <a:srgbClr val="1D300D"/>
                </a:solidFill>
                <a:latin typeface="Calibri" panose="020F0502020204030204" pitchFamily="34" charset="0"/>
                <a:ea typeface="ヒラギノ明朝 ProN W3"/>
                <a:cs typeface="ヒラギノ明朝 ProN W3"/>
                <a:sym typeface="Palatino" pitchFamily="18" charset="0"/>
              </a:rPr>
              <a:t>Adora</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 Navarro through the issuance of Department Circular No. DC2014-09-0018 dated September 29, 2014</a:t>
            </a:r>
          </a:p>
          <a:p>
            <a:pPr>
              <a:lnSpc>
                <a:spcPct val="80000"/>
              </a:lnSpc>
              <a:spcBef>
                <a:spcPts val="475"/>
              </a:spcBef>
              <a:buFont typeface="Arial" panose="020B0604020202020204" pitchFamily="34" charset="0"/>
              <a:buChar char="•"/>
              <a:defRPr/>
            </a:pPr>
            <a:r>
              <a:rPr lang="en-US" altLang="en-US" sz="2400" dirty="0">
                <a:solidFill>
                  <a:srgbClr val="00B0F0"/>
                </a:solidFill>
                <a:latin typeface="Calibri" panose="020F0502020204030204" pitchFamily="34" charset="0"/>
                <a:ea typeface="ヒラギノ明朝 ProN W3"/>
                <a:cs typeface="ヒラギノ明朝 ProN W3"/>
                <a:sym typeface="Palatino" pitchFamily="18" charset="0"/>
              </a:rPr>
              <a:t>Buying or Leasing of Election Machines by COMELEC –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Although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COMELEC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did not follow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recommendation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of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study</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 it did input into its en banc’s decision-making process</a:t>
            </a:r>
          </a:p>
          <a:p>
            <a:pPr>
              <a:lnSpc>
                <a:spcPct val="80000"/>
              </a:lnSpc>
              <a:spcBef>
                <a:spcPts val="475"/>
              </a:spcBef>
              <a:buFont typeface="Arial" panose="020B0604020202020204" pitchFamily="34" charset="0"/>
              <a:buChar char="•"/>
              <a:defRPr/>
            </a:pPr>
            <a:r>
              <a:rPr lang="en-US" altLang="en-US" sz="2400" dirty="0">
                <a:solidFill>
                  <a:srgbClr val="00B0F0"/>
                </a:solidFill>
                <a:latin typeface="Calibri" panose="020F0502020204030204" pitchFamily="34" charset="0"/>
                <a:ea typeface="ヒラギノ明朝 ProN W3"/>
                <a:cs typeface="ヒラギノ明朝 ProN W3"/>
                <a:sym typeface="Palatino" pitchFamily="18" charset="0"/>
              </a:rPr>
              <a:t>Cheaper Medicines Program (</a:t>
            </a:r>
            <a:r>
              <a:rPr lang="en-US" altLang="en-US" sz="2400" dirty="0" err="1">
                <a:solidFill>
                  <a:srgbClr val="00B0F0"/>
                </a:solidFill>
                <a:latin typeface="Calibri" panose="020F0502020204030204" pitchFamily="34" charset="0"/>
                <a:ea typeface="ヒラギノ明朝 ProN W3"/>
                <a:cs typeface="ヒラギノ明朝 ProN W3"/>
                <a:sym typeface="Palatino" pitchFamily="18" charset="0"/>
              </a:rPr>
              <a:t>Botika</a:t>
            </a:r>
            <a:r>
              <a:rPr lang="en-US" altLang="en-US" sz="2400" dirty="0">
                <a:solidFill>
                  <a:srgbClr val="00B0F0"/>
                </a:solidFill>
                <a:latin typeface="Calibri" panose="020F0502020204030204" pitchFamily="34" charset="0"/>
                <a:ea typeface="ヒラギノ明朝 ProN W3"/>
                <a:cs typeface="ヒラギノ明朝 ProN W3"/>
                <a:sym typeface="Palatino" pitchFamily="18" charset="0"/>
              </a:rPr>
              <a:t> ng Bayan/Barangay) – </a:t>
            </a:r>
            <a:r>
              <a:rPr lang="en-US" altLang="en-US" sz="2400" i="1" dirty="0" smtClean="0">
                <a:solidFill>
                  <a:srgbClr val="00B0F0"/>
                </a:solidFill>
                <a:latin typeface="Calibri" panose="020F0502020204030204" pitchFamily="34" charset="0"/>
                <a:ea typeface="ヒラギノ明朝 ProN W3"/>
                <a:cs typeface="ヒラギノ明朝 ProN W3"/>
                <a:sym typeface="Palatino" pitchFamily="18" charset="0"/>
              </a:rPr>
              <a:t>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Study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revealed that </a:t>
            </a:r>
            <a:r>
              <a:rPr lang="en-US" altLang="en-US" sz="2400" i="1" dirty="0" err="1" smtClean="0">
                <a:solidFill>
                  <a:srgbClr val="1D300D"/>
                </a:solidFill>
                <a:latin typeface="Calibri" panose="020F0502020204030204" pitchFamily="34" charset="0"/>
                <a:ea typeface="ヒラギノ明朝 ProN W3"/>
                <a:cs typeface="ヒラギノ明朝 ProN W3"/>
                <a:sym typeface="Palatino" pitchFamily="18" charset="0"/>
              </a:rPr>
              <a:t>BnB</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were not offering the cheapest medicine prices in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market</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 but their presence did spur competition and generated participation in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generic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brand industry.  G</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overnment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now supports only 25 </a:t>
            </a:r>
            <a:r>
              <a:rPr lang="en-US" altLang="en-US" sz="2400" i="1" dirty="0" err="1">
                <a:solidFill>
                  <a:srgbClr val="1D300D"/>
                </a:solidFill>
                <a:latin typeface="Calibri" panose="020F0502020204030204" pitchFamily="34" charset="0"/>
                <a:ea typeface="ヒラギノ明朝 ProN W3"/>
                <a:cs typeface="ヒラギノ明朝 ProN W3"/>
                <a:sym typeface="Palatino" pitchFamily="18" charset="0"/>
              </a:rPr>
              <a:t>BnBs</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 from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the previous 1,000.</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a:t>
            </a:r>
            <a:endParaRPr lang="en-US" altLang="en-US" sz="2400" dirty="0">
              <a:solidFill>
                <a:srgbClr val="1D300D"/>
              </a:solidFill>
              <a:latin typeface="Calibri" panose="020F0502020204030204" pitchFamily="34" charset="0"/>
              <a:ea typeface="ヒラギノ明朝 ProN W3"/>
              <a:cs typeface="ヒラギノ明朝 ProN W3"/>
              <a:sym typeface="Palatino" pitchFamily="18" charset="0"/>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p:nvPr/>
        </p:nvSpPr>
        <p:spPr>
          <a:xfrm>
            <a:off x="847725" y="2514600"/>
            <a:ext cx="8753475" cy="83099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4800" i="1">
                <a:solidFill>
                  <a:srgbClr val="1F4E79"/>
                </a:solidFill>
                <a:latin typeface="Palatino Linotype"/>
                <a:ea typeface="Palatino Linotype"/>
                <a:cs typeface="Palatino Linotype"/>
                <a:sym typeface="Palatino Linotype"/>
              </a:defRPr>
            </a:lvl1pPr>
          </a:lstStyle>
          <a:p>
            <a:pPr lvl="0">
              <a:defRPr sz="1800" i="0">
                <a:solidFill>
                  <a:srgbClr val="000000"/>
                </a:solidFill>
              </a:defRPr>
            </a:pPr>
            <a:endParaRPr sz="4800" i="1" dirty="0">
              <a:solidFill>
                <a:srgbClr val="1F4E79"/>
              </a:solidFill>
            </a:endParaRPr>
          </a:p>
        </p:txBody>
      </p:sp>
      <p:pic>
        <p:nvPicPr>
          <p:cNvPr id="225" name="image.png"/>
          <p:cNvPicPr/>
          <p:nvPr/>
        </p:nvPicPr>
        <p:blipFill>
          <a:blip r:embed="rId3">
            <a:extLst/>
          </a:blip>
          <a:stretch>
            <a:fillRect/>
          </a:stretch>
        </p:blipFill>
        <p:spPr>
          <a:xfrm>
            <a:off x="0" y="6269037"/>
            <a:ext cx="9906000" cy="588963"/>
          </a:xfrm>
          <a:prstGeom prst="rect">
            <a:avLst/>
          </a:prstGeom>
          <a:ln w="12700">
            <a:miter lim="400000"/>
          </a:ln>
        </p:spPr>
      </p:pic>
      <p:sp>
        <p:nvSpPr>
          <p:cNvPr id="226" name="Shape 226"/>
          <p:cNvSpPr/>
          <p:nvPr/>
        </p:nvSpPr>
        <p:spPr>
          <a:xfrm>
            <a:off x="7442200" y="6305550"/>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26</a:t>
            </a:r>
          </a:p>
        </p:txBody>
      </p:sp>
      <p:sp>
        <p:nvSpPr>
          <p:cNvPr id="2" name="Rectangle 1"/>
          <p:cNvSpPr/>
          <p:nvPr/>
        </p:nvSpPr>
        <p:spPr>
          <a:xfrm>
            <a:off x="344323" y="228113"/>
            <a:ext cx="6375463" cy="701731"/>
          </a:xfrm>
          <a:prstGeom prst="rect">
            <a:avLst/>
          </a:prstGeom>
        </p:spPr>
        <p:txBody>
          <a:bodyPr wrap="none">
            <a:spAutoFit/>
          </a:bodyPr>
          <a:lstStyle/>
          <a:p>
            <a:pPr>
              <a:lnSpc>
                <a:spcPct val="90000"/>
              </a:lnSpc>
              <a:spcBef>
                <a:spcPts val="550"/>
              </a:spcBef>
            </a:pPr>
            <a:r>
              <a:rPr lang="en-US" altLang="en-US" sz="4400" b="1" dirty="0" smtClean="0">
                <a:latin typeface="Calibri" panose="020F0502020204030204" pitchFamily="34" charset="0"/>
                <a:ea typeface="ヒラギノ明朝 ProN W3"/>
                <a:cs typeface="ヒラギノ明朝 ProN W3"/>
                <a:sym typeface="Palatino" pitchFamily="18" charset="0"/>
              </a:rPr>
              <a:t>Impact of Selected Studies</a:t>
            </a:r>
            <a:endParaRPr lang="en-US" altLang="en-US" sz="4400" b="1" dirty="0">
              <a:latin typeface="Calibri" panose="020F0502020204030204" pitchFamily="34" charset="0"/>
              <a:ea typeface="ヒラギノ明朝 ProN W3"/>
              <a:cs typeface="ヒラギノ明朝 ProN W3"/>
              <a:sym typeface="Palatino" pitchFamily="18" charset="0"/>
            </a:endParaRPr>
          </a:p>
        </p:txBody>
      </p:sp>
      <p:sp>
        <p:nvSpPr>
          <p:cNvPr id="6" name="Rectangle 5"/>
          <p:cNvSpPr/>
          <p:nvPr/>
        </p:nvSpPr>
        <p:spPr>
          <a:xfrm>
            <a:off x="412375" y="1021001"/>
            <a:ext cx="8973671" cy="4652556"/>
          </a:xfrm>
          <a:prstGeom prst="rect">
            <a:avLst/>
          </a:prstGeom>
        </p:spPr>
        <p:txBody>
          <a:bodyPr wrap="square">
            <a:spAutoFit/>
          </a:bodyPr>
          <a:lstStyle/>
          <a:p>
            <a:pPr>
              <a:lnSpc>
                <a:spcPct val="80000"/>
              </a:lnSpc>
              <a:spcBef>
                <a:spcPts val="475"/>
              </a:spcBef>
              <a:buFont typeface="Arial" panose="020B0604020202020204" pitchFamily="34" charset="0"/>
              <a:buChar char="•"/>
              <a:defRPr/>
            </a:pPr>
            <a:r>
              <a:rPr lang="en-US" altLang="en-US" sz="2400" i="1" dirty="0">
                <a:solidFill>
                  <a:srgbClr val="00B0F0"/>
                </a:solidFill>
                <a:latin typeface="Calibri" panose="020F0502020204030204" pitchFamily="34" charset="0"/>
                <a:ea typeface="ヒラギノ明朝 ProN W3"/>
                <a:cs typeface="ヒラギノ明朝 ProN W3"/>
                <a:sym typeface="Palatino" pitchFamily="18" charset="0"/>
              </a:rPr>
              <a:t>Use of Agricultural Competitiveness Enhancement Fund –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Study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revealed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fund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management problem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and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low repayment rates by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program beneficiaries.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As a result, no budget provision was allocated for ACEF in 2011-2012, prompting DA to revisit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IRR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to improve feedback and monitoring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system. </a:t>
            </a:r>
            <a:endPar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endParaRPr>
          </a:p>
          <a:p>
            <a:pPr>
              <a:lnSpc>
                <a:spcPct val="80000"/>
              </a:lnSpc>
              <a:spcBef>
                <a:spcPts val="475"/>
              </a:spcBef>
              <a:buFont typeface="Arial" panose="020B0604020202020204" pitchFamily="34" charset="0"/>
              <a:buChar char="•"/>
              <a:defRPr/>
            </a:pPr>
            <a:r>
              <a:rPr lang="en-US" altLang="en-US" sz="2400" i="1" dirty="0">
                <a:solidFill>
                  <a:srgbClr val="00B0F0"/>
                </a:solidFill>
                <a:latin typeface="Calibri" panose="020F0502020204030204" pitchFamily="34" charset="0"/>
                <a:ea typeface="ヒラギノ明朝 ProN W3"/>
                <a:cs typeface="ヒラギノ明朝 ProN W3"/>
                <a:sym typeface="Palatino" pitchFamily="18" charset="0"/>
              </a:rPr>
              <a:t>Health Facilities Enhancement Program, DOH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Study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revealed the following: 1</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 need for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a clearer policy on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HFEP funds’ allocation;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2) secure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sustained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funding source besides political initiative; and 3) establish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M&amp;E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plan.  According to DOH, department orders were issued to address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implementation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problems cited in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study</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 except for the strengthening of M&amp;E for the program. </a:t>
            </a:r>
            <a:endPar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endParaRPr>
          </a:p>
          <a:p>
            <a:pPr>
              <a:lnSpc>
                <a:spcPct val="80000"/>
              </a:lnSpc>
              <a:spcBef>
                <a:spcPts val="475"/>
              </a:spcBef>
              <a:buFont typeface="Arial" panose="020B0604020202020204" pitchFamily="34" charset="0"/>
              <a:buChar char="•"/>
              <a:defRPr/>
            </a:pPr>
            <a:r>
              <a:rPr lang="en-US" altLang="en-US" sz="2400" i="1" dirty="0">
                <a:solidFill>
                  <a:srgbClr val="00B0F0"/>
                </a:solidFill>
                <a:latin typeface="Calibri" panose="020F0502020204030204" pitchFamily="34" charset="0"/>
                <a:ea typeface="ヒラギノ明朝 ProN W3"/>
                <a:cs typeface="ヒラギノ明朝 ProN W3"/>
                <a:sym typeface="Palatino" pitchFamily="18" charset="0"/>
              </a:rPr>
              <a:t>Study series on SUCs –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CHED drafting a Manual of Regulations for SUCs to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address:  a) duplication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of courses being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offered; b)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persistent poor performance of some SUCs, more pronounced in satellite </a:t>
            </a:r>
            <a:r>
              <a:rPr lang="en-US" altLang="en-US" sz="2400" i="1" dirty="0" smtClean="0">
                <a:solidFill>
                  <a:srgbClr val="1D300D"/>
                </a:solidFill>
                <a:latin typeface="Calibri" panose="020F0502020204030204" pitchFamily="34" charset="0"/>
                <a:ea typeface="ヒラギノ明朝 ProN W3"/>
                <a:cs typeface="ヒラギノ明朝 ProN W3"/>
                <a:sym typeface="Palatino" pitchFamily="18" charset="0"/>
              </a:rPr>
              <a:t>campuses; and c) offering </a:t>
            </a:r>
            <a:r>
              <a:rPr lang="en-US" altLang="en-US" sz="2400" i="1" dirty="0">
                <a:solidFill>
                  <a:srgbClr val="1D300D"/>
                </a:solidFill>
                <a:latin typeface="Calibri" panose="020F0502020204030204" pitchFamily="34" charset="0"/>
                <a:ea typeface="ヒラギノ明朝 ProN W3"/>
                <a:cs typeface="ヒラギノ明朝 ProN W3"/>
                <a:sym typeface="Palatino" pitchFamily="18" charset="0"/>
              </a:rPr>
              <a:t>of popular programs for income generation. </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p:nvPr/>
        </p:nvSpPr>
        <p:spPr>
          <a:xfrm>
            <a:off x="847725" y="2514600"/>
            <a:ext cx="8753475" cy="83099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4800" i="1">
                <a:solidFill>
                  <a:srgbClr val="1F4E79"/>
                </a:solidFill>
                <a:latin typeface="Palatino Linotype"/>
                <a:ea typeface="Palatino Linotype"/>
                <a:cs typeface="Palatino Linotype"/>
                <a:sym typeface="Palatino Linotype"/>
              </a:defRPr>
            </a:lvl1pPr>
          </a:lstStyle>
          <a:p>
            <a:pPr lvl="0">
              <a:defRPr sz="1800" i="0">
                <a:solidFill>
                  <a:srgbClr val="000000"/>
                </a:solidFill>
              </a:defRPr>
            </a:pPr>
            <a:endParaRPr sz="4800" i="1" dirty="0">
              <a:solidFill>
                <a:srgbClr val="1F4E79"/>
              </a:solidFill>
            </a:endParaRPr>
          </a:p>
        </p:txBody>
      </p:sp>
      <p:pic>
        <p:nvPicPr>
          <p:cNvPr id="225" name="image.png"/>
          <p:cNvPicPr/>
          <p:nvPr/>
        </p:nvPicPr>
        <p:blipFill>
          <a:blip r:embed="rId3">
            <a:extLst/>
          </a:blip>
          <a:stretch>
            <a:fillRect/>
          </a:stretch>
        </p:blipFill>
        <p:spPr>
          <a:xfrm>
            <a:off x="0" y="6269037"/>
            <a:ext cx="9906000" cy="588963"/>
          </a:xfrm>
          <a:prstGeom prst="rect">
            <a:avLst/>
          </a:prstGeom>
          <a:ln w="12700">
            <a:miter lim="400000"/>
          </a:ln>
        </p:spPr>
      </p:pic>
      <p:sp>
        <p:nvSpPr>
          <p:cNvPr id="226" name="Shape 226"/>
          <p:cNvSpPr/>
          <p:nvPr/>
        </p:nvSpPr>
        <p:spPr>
          <a:xfrm>
            <a:off x="7442200" y="6305550"/>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26</a:t>
            </a:r>
          </a:p>
        </p:txBody>
      </p:sp>
      <p:sp>
        <p:nvSpPr>
          <p:cNvPr id="2" name="Rectangle 1"/>
          <p:cNvSpPr/>
          <p:nvPr/>
        </p:nvSpPr>
        <p:spPr>
          <a:xfrm>
            <a:off x="2223247" y="519952"/>
            <a:ext cx="6239435" cy="2982355"/>
          </a:xfrm>
          <a:prstGeom prst="rect">
            <a:avLst/>
          </a:prstGeom>
        </p:spPr>
        <p:txBody>
          <a:bodyPr wrap="square">
            <a:spAutoFit/>
          </a:bodyPr>
          <a:lstStyle/>
          <a:p>
            <a:pPr algn="ctr">
              <a:lnSpc>
                <a:spcPct val="90000"/>
              </a:lnSpc>
              <a:spcBef>
                <a:spcPts val="550"/>
              </a:spcBef>
            </a:pPr>
            <a:endParaRPr lang="en-US" altLang="en-US" sz="4800" dirty="0" smtClean="0">
              <a:latin typeface="Calibri" panose="020F0502020204030204" pitchFamily="34" charset="0"/>
              <a:ea typeface="ヒラギノ明朝 ProN W3"/>
              <a:cs typeface="ヒラギノ明朝 ProN W3"/>
              <a:sym typeface="Palatino" pitchFamily="18" charset="0"/>
            </a:endParaRPr>
          </a:p>
          <a:p>
            <a:pPr algn="ctr">
              <a:lnSpc>
                <a:spcPct val="90000"/>
              </a:lnSpc>
              <a:spcBef>
                <a:spcPts val="550"/>
              </a:spcBef>
            </a:pPr>
            <a:endParaRPr lang="en-US" altLang="en-US" sz="4800" dirty="0">
              <a:latin typeface="Calibri" panose="020F0502020204030204" pitchFamily="34" charset="0"/>
              <a:ea typeface="ヒラギノ明朝 ProN W3"/>
              <a:cs typeface="ヒラギノ明朝 ProN W3"/>
              <a:sym typeface="Palatino" pitchFamily="18" charset="0"/>
            </a:endParaRPr>
          </a:p>
          <a:p>
            <a:pPr algn="l">
              <a:lnSpc>
                <a:spcPct val="90000"/>
              </a:lnSpc>
              <a:spcBef>
                <a:spcPts val="550"/>
              </a:spcBef>
            </a:pPr>
            <a:r>
              <a:rPr lang="en-US" altLang="en-US" sz="4800" b="1" dirty="0" smtClean="0">
                <a:latin typeface="Calibri" panose="020F0502020204030204" pitchFamily="34" charset="0"/>
                <a:ea typeface="ヒラギノ明朝 ProN W3"/>
                <a:cs typeface="ヒラギノ明朝 ProN W3"/>
                <a:sym typeface="Palatino" pitchFamily="18" charset="0"/>
              </a:rPr>
              <a:t>III</a:t>
            </a:r>
            <a:r>
              <a:rPr lang="en-US" altLang="en-US" sz="4800" b="1" dirty="0">
                <a:latin typeface="Calibri" panose="020F0502020204030204" pitchFamily="34" charset="0"/>
                <a:ea typeface="ヒラギノ明朝 ProN W3"/>
                <a:cs typeface="ヒラギノ明朝 ProN W3"/>
                <a:sym typeface="Palatino" pitchFamily="18" charset="0"/>
              </a:rPr>
              <a:t>. Program </a:t>
            </a:r>
            <a:r>
              <a:rPr lang="en-US" altLang="en-US" sz="4800" b="1" dirty="0" smtClean="0">
                <a:latin typeface="Calibri" panose="020F0502020204030204" pitchFamily="34" charset="0"/>
                <a:ea typeface="ヒラギノ明朝 ProN W3"/>
                <a:cs typeface="ヒラギノ明朝 ProN W3"/>
                <a:sym typeface="Palatino" pitchFamily="18" charset="0"/>
              </a:rPr>
              <a:t>Evaluation</a:t>
            </a:r>
          </a:p>
          <a:p>
            <a:pPr algn="l">
              <a:lnSpc>
                <a:spcPct val="90000"/>
              </a:lnSpc>
              <a:spcBef>
                <a:spcPts val="550"/>
              </a:spcBef>
            </a:pPr>
            <a:r>
              <a:rPr lang="en-US" altLang="en-US" sz="4800" b="1" dirty="0">
                <a:latin typeface="Calibri" panose="020F0502020204030204" pitchFamily="34" charset="0"/>
                <a:ea typeface="ヒラギノ明朝 ProN W3"/>
                <a:cs typeface="ヒラギノ明朝 ProN W3"/>
                <a:sym typeface="Palatino" pitchFamily="18" charset="0"/>
              </a:rPr>
              <a:t> </a:t>
            </a:r>
            <a:r>
              <a:rPr lang="en-US" altLang="en-US" sz="4800" b="1" dirty="0" smtClean="0">
                <a:latin typeface="Calibri" panose="020F0502020204030204" pitchFamily="34" charset="0"/>
                <a:ea typeface="ヒラギノ明朝 ProN W3"/>
                <a:cs typeface="ヒラギノ明朝 ProN W3"/>
                <a:sym typeface="Palatino" pitchFamily="18" charset="0"/>
              </a:rPr>
              <a:t>     Moving </a:t>
            </a:r>
            <a:r>
              <a:rPr lang="en-US" altLang="en-US" sz="4800" b="1" dirty="0">
                <a:latin typeface="Calibri" panose="020F0502020204030204" pitchFamily="34" charset="0"/>
                <a:ea typeface="ヒラギノ明朝 ProN W3"/>
                <a:cs typeface="ヒラギノ明朝 ProN W3"/>
                <a:sym typeface="Palatino" pitchFamily="18" charset="0"/>
              </a:rPr>
              <a:t>Forward</a:t>
            </a:r>
          </a:p>
        </p:txBody>
      </p:sp>
    </p:spTree>
    <p:extLst>
      <p:ext uri="{BB962C8B-B14F-4D97-AF65-F5344CB8AC3E}">
        <p14:creationId xmlns:p14="http://schemas.microsoft.com/office/powerpoint/2010/main" val="1272021018"/>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1981200" y="152400"/>
            <a:ext cx="2800350" cy="609600"/>
          </a:xfrm>
          <a:prstGeom prst="rect">
            <a:avLst/>
          </a:prstGeom>
          <a:ln>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en-US" sz="1600" dirty="0">
                <a:solidFill>
                  <a:schemeClr val="tx1"/>
                </a:solidFill>
                <a:latin typeface="Lucida Grande" pitchFamily="28" charset="0"/>
                <a:ea typeface="MS PGothic" pitchFamily="34" charset="-128"/>
              </a:rPr>
              <a:t>Goals, Strategies, Nat. Policies, </a:t>
            </a:r>
            <a:r>
              <a:rPr lang="en-US" sz="1600" dirty="0">
                <a:solidFill>
                  <a:srgbClr val="C00000"/>
                </a:solidFill>
                <a:latin typeface="Lucida Grande" pitchFamily="28" charset="0"/>
                <a:ea typeface="MS PGothic" pitchFamily="34" charset="-128"/>
              </a:rPr>
              <a:t>Programs, </a:t>
            </a:r>
            <a:r>
              <a:rPr lang="en-US" sz="1600" dirty="0">
                <a:solidFill>
                  <a:schemeClr val="tx1"/>
                </a:solidFill>
                <a:latin typeface="Lucida Grande" pitchFamily="28" charset="0"/>
                <a:ea typeface="MS PGothic" pitchFamily="34" charset="-128"/>
              </a:rPr>
              <a:t>Projects </a:t>
            </a:r>
          </a:p>
        </p:txBody>
      </p:sp>
      <p:sp>
        <p:nvSpPr>
          <p:cNvPr id="19" name="Rectangle 18"/>
          <p:cNvSpPr/>
          <p:nvPr/>
        </p:nvSpPr>
        <p:spPr bwMode="auto">
          <a:xfrm>
            <a:off x="2590800" y="1143000"/>
            <a:ext cx="3028950" cy="609600"/>
          </a:xfrm>
          <a:prstGeom prst="rect">
            <a:avLst/>
          </a:prstGeom>
          <a:ln>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eaLnBrk="1" hangingPunct="1">
              <a:defRPr/>
            </a:pPr>
            <a:r>
              <a:rPr lang="en-US" sz="1600" dirty="0">
                <a:solidFill>
                  <a:schemeClr val="tx1"/>
                </a:solidFill>
                <a:latin typeface="Lucida Grande" pitchFamily="28" charset="0"/>
                <a:ea typeface="MS PGothic" pitchFamily="34" charset="-128"/>
              </a:rPr>
              <a:t>Strategies, Action plans, </a:t>
            </a:r>
            <a:r>
              <a:rPr lang="en-US" sz="1600" dirty="0">
                <a:solidFill>
                  <a:srgbClr val="C00000"/>
                </a:solidFill>
                <a:latin typeface="Lucida Grande" pitchFamily="28" charset="0"/>
                <a:ea typeface="MS PGothic" pitchFamily="34" charset="-128"/>
              </a:rPr>
              <a:t>programs</a:t>
            </a:r>
            <a:r>
              <a:rPr lang="en-US" sz="1600" dirty="0">
                <a:solidFill>
                  <a:schemeClr val="tx1"/>
                </a:solidFill>
                <a:latin typeface="Lucida Grande" pitchFamily="28" charset="0"/>
                <a:ea typeface="MS PGothic" pitchFamily="34" charset="-128"/>
              </a:rPr>
              <a:t>, projects in MTPDP</a:t>
            </a:r>
          </a:p>
        </p:txBody>
      </p:sp>
      <p:sp>
        <p:nvSpPr>
          <p:cNvPr id="20" name="Rectangle 19"/>
          <p:cNvSpPr/>
          <p:nvPr/>
        </p:nvSpPr>
        <p:spPr bwMode="auto">
          <a:xfrm>
            <a:off x="3124200" y="2057400"/>
            <a:ext cx="3657600" cy="381000"/>
          </a:xfrm>
          <a:prstGeom prst="rect">
            <a:avLst/>
          </a:prstGeom>
          <a:ln>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en-US" sz="1600" dirty="0">
                <a:solidFill>
                  <a:schemeClr val="tx1"/>
                </a:solidFill>
                <a:latin typeface="Lucida Grande" pitchFamily="28" charset="0"/>
                <a:ea typeface="MS PGothic" pitchFamily="34" charset="-128"/>
              </a:rPr>
              <a:t>Agency’s Strategic Objectives</a:t>
            </a:r>
          </a:p>
        </p:txBody>
      </p:sp>
      <p:sp>
        <p:nvSpPr>
          <p:cNvPr id="21" name="Rectangle 20"/>
          <p:cNvSpPr/>
          <p:nvPr/>
        </p:nvSpPr>
        <p:spPr bwMode="auto">
          <a:xfrm>
            <a:off x="2971800" y="5840414"/>
            <a:ext cx="1981200" cy="865187"/>
          </a:xfrm>
          <a:prstGeom prst="rect">
            <a:avLst/>
          </a:prstGeom>
          <a:ln>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a:defRPr/>
            </a:pPr>
            <a:r>
              <a:rPr lang="en-US" sz="1400" dirty="0">
                <a:solidFill>
                  <a:srgbClr val="C00000"/>
                </a:solidFill>
                <a:latin typeface="Lucida Grande" pitchFamily="28" charset="0"/>
                <a:ea typeface="MS PGothic" pitchFamily="34" charset="-128"/>
              </a:rPr>
              <a:t>Program</a:t>
            </a:r>
            <a:r>
              <a:rPr lang="en-US" sz="1400" dirty="0">
                <a:solidFill>
                  <a:schemeClr val="tx1"/>
                </a:solidFill>
                <a:latin typeface="Lucida Grande" pitchFamily="28" charset="0"/>
                <a:ea typeface="MS PGothic" pitchFamily="34" charset="-128"/>
              </a:rPr>
              <a:t> Evaluation</a:t>
            </a:r>
          </a:p>
          <a:p>
            <a:pPr algn="ctr">
              <a:defRPr/>
            </a:pPr>
            <a:r>
              <a:rPr lang="en-US" sz="1400" dirty="0">
                <a:solidFill>
                  <a:schemeClr val="tx1"/>
                </a:solidFill>
                <a:latin typeface="Lucida Grande" pitchFamily="28" charset="0"/>
                <a:ea typeface="MS PGothic" pitchFamily="34" charset="-128"/>
              </a:rPr>
              <a:t>-Rapid </a:t>
            </a:r>
          </a:p>
          <a:p>
            <a:pPr algn="ctr">
              <a:buFontTx/>
              <a:buChar char="-"/>
              <a:defRPr/>
            </a:pPr>
            <a:r>
              <a:rPr lang="en-US" sz="1400" dirty="0">
                <a:solidFill>
                  <a:schemeClr val="tx1"/>
                </a:solidFill>
                <a:latin typeface="Lucida Grande" pitchFamily="28" charset="0"/>
                <a:ea typeface="MS PGothic" pitchFamily="34" charset="-128"/>
              </a:rPr>
              <a:t>Impact</a:t>
            </a:r>
          </a:p>
          <a:p>
            <a:pPr algn="ctr">
              <a:buFontTx/>
              <a:buChar char="-"/>
              <a:defRPr/>
            </a:pPr>
            <a:r>
              <a:rPr lang="en-US" sz="1400" dirty="0">
                <a:solidFill>
                  <a:schemeClr val="tx1"/>
                </a:solidFill>
                <a:latin typeface="Lucida Grande" pitchFamily="28" charset="0"/>
                <a:ea typeface="MS PGothic" pitchFamily="34" charset="-128"/>
              </a:rPr>
              <a:t>Spending reviews</a:t>
            </a:r>
          </a:p>
        </p:txBody>
      </p:sp>
      <p:sp>
        <p:nvSpPr>
          <p:cNvPr id="3078" name="Rectangle 21"/>
          <p:cNvSpPr>
            <a:spLocks noChangeArrowheads="1"/>
          </p:cNvSpPr>
          <p:nvPr/>
        </p:nvSpPr>
        <p:spPr bwMode="auto">
          <a:xfrm>
            <a:off x="3429000" y="2667000"/>
            <a:ext cx="3124200" cy="381000"/>
          </a:xfrm>
          <a:prstGeom prst="rect">
            <a:avLst/>
          </a:prstGeom>
          <a:solidFill>
            <a:srgbClr val="FFFF99"/>
          </a:solidFill>
          <a:ln w="9525" algn="ctr">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US" altLang="en-US" sz="1600">
                <a:solidFill>
                  <a:srgbClr val="C00000"/>
                </a:solidFill>
                <a:latin typeface="Lucida Grande"/>
                <a:ea typeface="MS PGothic" panose="020B0600070205080204" pitchFamily="34" charset="-128"/>
              </a:rPr>
              <a:t>Budget Programs (BP)</a:t>
            </a:r>
          </a:p>
        </p:txBody>
      </p:sp>
      <p:sp>
        <p:nvSpPr>
          <p:cNvPr id="31" name="Rectangle 30"/>
          <p:cNvSpPr/>
          <p:nvPr/>
        </p:nvSpPr>
        <p:spPr bwMode="auto">
          <a:xfrm>
            <a:off x="5105400" y="5840414"/>
            <a:ext cx="2286000" cy="865187"/>
          </a:xfrm>
          <a:prstGeom prst="rect">
            <a:avLst/>
          </a:prstGeom>
          <a:ln>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a:defRPr/>
            </a:pPr>
            <a:r>
              <a:rPr lang="en-US" sz="1400" dirty="0">
                <a:solidFill>
                  <a:schemeClr val="tx1"/>
                </a:solidFill>
                <a:latin typeface="Lucida Grande" pitchFamily="28" charset="0"/>
                <a:ea typeface="MS PGothic" pitchFamily="34" charset="-128"/>
              </a:rPr>
              <a:t>Financial &amp;  Performance </a:t>
            </a:r>
          </a:p>
          <a:p>
            <a:pPr algn="ctr">
              <a:defRPr/>
            </a:pPr>
            <a:r>
              <a:rPr lang="en-US" sz="1400" dirty="0">
                <a:solidFill>
                  <a:schemeClr val="tx1"/>
                </a:solidFill>
                <a:latin typeface="Lucida Grande" pitchFamily="28" charset="0"/>
                <a:ea typeface="MS PGothic" pitchFamily="34" charset="-128"/>
              </a:rPr>
              <a:t>Monitoring</a:t>
            </a:r>
          </a:p>
          <a:p>
            <a:pPr>
              <a:defRPr/>
            </a:pPr>
            <a:endParaRPr lang="en-US" sz="1400" dirty="0">
              <a:solidFill>
                <a:schemeClr val="tx1"/>
              </a:solidFill>
              <a:latin typeface="Lucida Grande" pitchFamily="28" charset="0"/>
              <a:ea typeface="MS PGothic" pitchFamily="34" charset="-128"/>
            </a:endParaRPr>
          </a:p>
        </p:txBody>
      </p:sp>
      <p:sp>
        <p:nvSpPr>
          <p:cNvPr id="32" name="Rectangle 31"/>
          <p:cNvSpPr/>
          <p:nvPr/>
        </p:nvSpPr>
        <p:spPr bwMode="auto">
          <a:xfrm>
            <a:off x="7467600" y="5840414"/>
            <a:ext cx="1828800" cy="865187"/>
          </a:xfrm>
          <a:prstGeom prst="rect">
            <a:avLst/>
          </a:prstGeom>
          <a:ln>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a:defRPr/>
            </a:pPr>
            <a:r>
              <a:rPr lang="en-US" sz="1600" dirty="0"/>
              <a:t>Accountability Reports</a:t>
            </a:r>
          </a:p>
          <a:p>
            <a:pPr algn="ctr">
              <a:defRPr/>
            </a:pPr>
            <a:endParaRPr lang="en-US" sz="1600" dirty="0">
              <a:solidFill>
                <a:schemeClr val="tx1"/>
              </a:solidFill>
              <a:latin typeface="Lucida Grande" pitchFamily="28" charset="0"/>
              <a:ea typeface="MS PGothic" pitchFamily="34" charset="-128"/>
            </a:endParaRPr>
          </a:p>
        </p:txBody>
      </p:sp>
      <p:sp>
        <p:nvSpPr>
          <p:cNvPr id="3081" name="Rectangle 52"/>
          <p:cNvSpPr>
            <a:spLocks noChangeArrowheads="1"/>
          </p:cNvSpPr>
          <p:nvPr/>
        </p:nvSpPr>
        <p:spPr bwMode="auto">
          <a:xfrm>
            <a:off x="7353300" y="2057400"/>
            <a:ext cx="2057400" cy="1905000"/>
          </a:xfrm>
          <a:prstGeom prst="rect">
            <a:avLst/>
          </a:prstGeom>
          <a:solidFill>
            <a:srgbClr val="FFFF99"/>
          </a:solidFill>
          <a:ln w="9525" algn="ctr">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t>Programmatic Categories</a:t>
            </a:r>
            <a:endParaRPr lang="en-US" altLang="en-US" sz="1600">
              <a:latin typeface="Lucida Grande"/>
              <a:ea typeface="MS PGothic" panose="020B0600070205080204" pitchFamily="34" charset="-128"/>
            </a:endParaRPr>
          </a:p>
        </p:txBody>
      </p:sp>
      <p:sp>
        <p:nvSpPr>
          <p:cNvPr id="54" name="Rectangle 53"/>
          <p:cNvSpPr/>
          <p:nvPr/>
        </p:nvSpPr>
        <p:spPr bwMode="auto">
          <a:xfrm>
            <a:off x="7315200" y="2625725"/>
            <a:ext cx="2057400" cy="2351088"/>
          </a:xfrm>
          <a:prstGeom prst="rect">
            <a:avLst/>
          </a:prstGeom>
          <a:solidFill>
            <a:srgbClr val="FFFF99"/>
          </a:solidFill>
          <a:ln w="9525" cap="flat" cmpd="sng" algn="ctr">
            <a:solidFill>
              <a:schemeClr val="tx1"/>
            </a:solidFill>
            <a:prstDash val="solid"/>
            <a:round/>
            <a:headEnd type="none" w="med" len="med"/>
            <a:tailEnd type="none" w="med" len="med"/>
          </a:ln>
          <a:effectLst/>
        </p:spPr>
        <p:txBody>
          <a:bodyPr/>
          <a:lstStyle/>
          <a:p>
            <a:pPr>
              <a:defRPr/>
            </a:pPr>
            <a:r>
              <a:rPr lang="en-US" sz="1400" dirty="0"/>
              <a:t>- Function</a:t>
            </a:r>
          </a:p>
          <a:p>
            <a:pPr>
              <a:buFontTx/>
              <a:buChar char="-"/>
              <a:defRPr/>
            </a:pPr>
            <a:r>
              <a:rPr lang="en-US" sz="1400" dirty="0">
                <a:latin typeface="Lucida Grande" pitchFamily="28" charset="0"/>
                <a:ea typeface="MS PGothic" pitchFamily="34" charset="-128"/>
                <a:cs typeface="Arial" charset="0"/>
              </a:rPr>
              <a:t> Sub-function  </a:t>
            </a:r>
          </a:p>
          <a:p>
            <a:pPr>
              <a:buFontTx/>
              <a:buChar char="-"/>
              <a:defRPr/>
            </a:pPr>
            <a:r>
              <a:rPr lang="en-US" sz="1400" dirty="0">
                <a:latin typeface="Lucida Grande" pitchFamily="28" charset="0"/>
                <a:ea typeface="MS PGothic" pitchFamily="34" charset="-128"/>
                <a:cs typeface="Arial" charset="0"/>
              </a:rPr>
              <a:t> </a:t>
            </a:r>
            <a:r>
              <a:rPr lang="en-US" sz="1400" dirty="0">
                <a:solidFill>
                  <a:srgbClr val="C00000"/>
                </a:solidFill>
                <a:latin typeface="Lucida Grande" pitchFamily="28" charset="0"/>
                <a:ea typeface="MS PGothic" pitchFamily="34" charset="-128"/>
                <a:cs typeface="Arial" charset="0"/>
              </a:rPr>
              <a:t>Program</a:t>
            </a:r>
            <a:r>
              <a:rPr lang="en-US" sz="1400" dirty="0">
                <a:latin typeface="Lucida Grande" pitchFamily="28" charset="0"/>
                <a:ea typeface="MS PGothic" pitchFamily="34" charset="-128"/>
                <a:cs typeface="Arial" charset="0"/>
              </a:rPr>
              <a:t> </a:t>
            </a:r>
          </a:p>
          <a:p>
            <a:pPr marL="225425" indent="-225425">
              <a:defRPr/>
            </a:pPr>
            <a:r>
              <a:rPr lang="en-US" sz="1400" dirty="0"/>
              <a:t>     Activities               Objectives/Targets</a:t>
            </a:r>
          </a:p>
          <a:p>
            <a:pPr>
              <a:defRPr/>
            </a:pPr>
            <a:r>
              <a:rPr lang="en-US" sz="1400" dirty="0">
                <a:latin typeface="Lucida Grande" pitchFamily="28" charset="0"/>
                <a:ea typeface="MS PGothic" pitchFamily="34" charset="-128"/>
                <a:cs typeface="Arial" charset="0"/>
              </a:rPr>
              <a:t>       Indicators</a:t>
            </a:r>
          </a:p>
          <a:p>
            <a:pPr>
              <a:buFontTx/>
              <a:buChar char="-"/>
              <a:defRPr/>
            </a:pPr>
            <a:r>
              <a:rPr lang="en-US" sz="1400" dirty="0">
                <a:latin typeface="Lucida Grande" pitchFamily="28" charset="0"/>
                <a:ea typeface="MS PGothic" pitchFamily="34" charset="-128"/>
                <a:cs typeface="Arial" charset="0"/>
              </a:rPr>
              <a:t>Projects</a:t>
            </a:r>
          </a:p>
          <a:p>
            <a:pPr marL="225425" indent="-225425">
              <a:defRPr/>
            </a:pPr>
            <a:r>
              <a:rPr lang="en-US" sz="1400" dirty="0"/>
              <a:t>	Activities               Objectives/Targets</a:t>
            </a:r>
          </a:p>
          <a:p>
            <a:pPr>
              <a:defRPr/>
            </a:pPr>
            <a:r>
              <a:rPr lang="en-US" sz="1400" dirty="0">
                <a:latin typeface="Lucida Grande" pitchFamily="28" charset="0"/>
                <a:ea typeface="MS PGothic" pitchFamily="34" charset="-128"/>
                <a:cs typeface="Arial" charset="0"/>
              </a:rPr>
              <a:t>       Indicators</a:t>
            </a:r>
          </a:p>
          <a:p>
            <a:pPr>
              <a:defRPr/>
            </a:pPr>
            <a:endParaRPr lang="en-US" sz="1400" dirty="0">
              <a:latin typeface="Lucida Grande" pitchFamily="28" charset="0"/>
              <a:ea typeface="MS PGothic" pitchFamily="34" charset="-128"/>
              <a:cs typeface="Arial" charset="0"/>
            </a:endParaRPr>
          </a:p>
        </p:txBody>
      </p:sp>
      <p:cxnSp>
        <p:nvCxnSpPr>
          <p:cNvPr id="123" name="Elbow Connector 122"/>
          <p:cNvCxnSpPr>
            <a:stCxn id="21" idx="0"/>
            <a:endCxn id="32" idx="0"/>
          </p:cNvCxnSpPr>
          <p:nvPr/>
        </p:nvCxnSpPr>
        <p:spPr bwMode="auto">
          <a:xfrm rot="5400000" flipH="1" flipV="1">
            <a:off x="6172200" y="3630613"/>
            <a:ext cx="12700" cy="4419600"/>
          </a:xfrm>
          <a:prstGeom prst="bentConnector3">
            <a:avLst>
              <a:gd name="adj1" fmla="val 1800000"/>
            </a:avLst>
          </a:prstGeom>
          <a:ln>
            <a:solidFill>
              <a:srgbClr val="C00000"/>
            </a:solidFill>
            <a:headEnd type="arrow"/>
            <a:tailEnd type="arrow"/>
          </a:ln>
        </p:spPr>
        <p:style>
          <a:lnRef idx="2">
            <a:schemeClr val="accent2"/>
          </a:lnRef>
          <a:fillRef idx="0">
            <a:schemeClr val="accent2"/>
          </a:fillRef>
          <a:effectRef idx="1">
            <a:schemeClr val="accent2"/>
          </a:effectRef>
          <a:fontRef idx="minor">
            <a:schemeClr val="tx1"/>
          </a:fontRef>
        </p:style>
      </p:cxnSp>
      <p:cxnSp>
        <p:nvCxnSpPr>
          <p:cNvPr id="3084" name="Elbow Connector 126"/>
          <p:cNvCxnSpPr>
            <a:cxnSpLocks noChangeShapeType="1"/>
          </p:cNvCxnSpPr>
          <p:nvPr/>
        </p:nvCxnSpPr>
        <p:spPr bwMode="auto">
          <a:xfrm rot="5400000">
            <a:off x="5843588" y="5738813"/>
            <a:ext cx="201613" cy="1588"/>
          </a:xfrm>
          <a:prstGeom prst="bentConnector3">
            <a:avLst>
              <a:gd name="adj1" fmla="val 50000"/>
            </a:avLst>
          </a:prstGeom>
          <a:noFill/>
          <a:ln w="25400" algn="ctr">
            <a:solidFill>
              <a:schemeClr val="bg1"/>
            </a:solidFill>
            <a:round/>
            <a:headEnd/>
            <a:tailEnd type="arrow" w="med" len="med"/>
          </a:ln>
          <a:extLst>
            <a:ext uri="{909E8E84-426E-40DD-AFC4-6F175D3DCCD1}">
              <a14:hiddenFill xmlns:a14="http://schemas.microsoft.com/office/drawing/2010/main">
                <a:noFill/>
              </a14:hiddenFill>
            </a:ext>
          </a:extLst>
        </p:spPr>
      </p:cxnSp>
      <p:cxnSp>
        <p:nvCxnSpPr>
          <p:cNvPr id="3085" name="Elbow Connector 135"/>
          <p:cNvCxnSpPr>
            <a:cxnSpLocks noChangeShapeType="1"/>
          </p:cNvCxnSpPr>
          <p:nvPr/>
        </p:nvCxnSpPr>
        <p:spPr bwMode="auto">
          <a:xfrm rot="5400000">
            <a:off x="4953001" y="5484813"/>
            <a:ext cx="152400" cy="3175"/>
          </a:xfrm>
          <a:prstGeom prst="bentConnector3">
            <a:avLst>
              <a:gd name="adj1" fmla="val 50000"/>
            </a:avLst>
          </a:prstGeom>
          <a:noFill/>
          <a:ln w="25400" algn="ctr">
            <a:solidFill>
              <a:srgbClr val="FFFF99"/>
            </a:solidFill>
            <a:round/>
            <a:headEnd/>
            <a:tailEnd/>
          </a:ln>
          <a:extLst>
            <a:ext uri="{909E8E84-426E-40DD-AFC4-6F175D3DCCD1}">
              <a14:hiddenFill xmlns:a14="http://schemas.microsoft.com/office/drawing/2010/main">
                <a:noFill/>
              </a14:hiddenFill>
            </a:ext>
          </a:extLst>
        </p:spPr>
      </p:cxnSp>
      <p:cxnSp>
        <p:nvCxnSpPr>
          <p:cNvPr id="35" name="Straight Connector 34"/>
          <p:cNvCxnSpPr/>
          <p:nvPr/>
        </p:nvCxnSpPr>
        <p:spPr bwMode="auto">
          <a:xfrm>
            <a:off x="457200" y="1065214"/>
            <a:ext cx="9067800" cy="1587"/>
          </a:xfrm>
          <a:prstGeom prst="line">
            <a:avLst/>
          </a:prstGeom>
          <a:solidFill>
            <a:schemeClr val="accent1"/>
          </a:solidFill>
          <a:ln w="25400" cap="flat" cmpd="sng" algn="ctr">
            <a:solidFill>
              <a:schemeClr val="accent1">
                <a:lumMod val="75000"/>
              </a:schemeClr>
            </a:solidFill>
            <a:prstDash val="dash"/>
            <a:round/>
            <a:headEnd type="none" w="med" len="med"/>
            <a:tailEnd type="none" w="med" len="med"/>
          </a:ln>
          <a:effectLst/>
        </p:spPr>
      </p:cxnSp>
      <p:cxnSp>
        <p:nvCxnSpPr>
          <p:cNvPr id="36" name="Straight Connector 35"/>
          <p:cNvCxnSpPr/>
          <p:nvPr/>
        </p:nvCxnSpPr>
        <p:spPr bwMode="auto">
          <a:xfrm>
            <a:off x="381000" y="1981200"/>
            <a:ext cx="9144000" cy="1588"/>
          </a:xfrm>
          <a:prstGeom prst="line">
            <a:avLst/>
          </a:prstGeom>
          <a:solidFill>
            <a:schemeClr val="accent1"/>
          </a:solidFill>
          <a:ln w="25400" cap="flat" cmpd="sng" algn="ctr">
            <a:solidFill>
              <a:schemeClr val="accent1">
                <a:lumMod val="75000"/>
              </a:schemeClr>
            </a:solidFill>
            <a:prstDash val="dash"/>
            <a:round/>
            <a:headEnd type="none" w="med" len="med"/>
            <a:tailEnd type="none" w="med" len="med"/>
          </a:ln>
          <a:effectLst/>
        </p:spPr>
      </p:cxnSp>
      <p:cxnSp>
        <p:nvCxnSpPr>
          <p:cNvPr id="38" name="Straight Connector 37"/>
          <p:cNvCxnSpPr/>
          <p:nvPr/>
        </p:nvCxnSpPr>
        <p:spPr bwMode="auto">
          <a:xfrm>
            <a:off x="381000" y="5408614"/>
            <a:ext cx="9144000" cy="1587"/>
          </a:xfrm>
          <a:prstGeom prst="line">
            <a:avLst/>
          </a:prstGeom>
          <a:solidFill>
            <a:schemeClr val="accent1"/>
          </a:solidFill>
          <a:ln w="25400" cap="flat" cmpd="sng" algn="ctr">
            <a:solidFill>
              <a:schemeClr val="accent1">
                <a:lumMod val="75000"/>
              </a:schemeClr>
            </a:solidFill>
            <a:prstDash val="dash"/>
            <a:round/>
            <a:headEnd type="none" w="med" len="med"/>
            <a:tailEnd type="none" w="med" len="med"/>
          </a:ln>
          <a:effectLst/>
        </p:spPr>
      </p:cxnSp>
      <p:sp>
        <p:nvSpPr>
          <p:cNvPr id="3089" name="Pentagon 70"/>
          <p:cNvSpPr>
            <a:spLocks noChangeArrowheads="1"/>
          </p:cNvSpPr>
          <p:nvPr/>
        </p:nvSpPr>
        <p:spPr bwMode="auto">
          <a:xfrm>
            <a:off x="457200" y="152400"/>
            <a:ext cx="2057400" cy="685800"/>
          </a:xfrm>
          <a:prstGeom prst="homePlate">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000">
                <a:solidFill>
                  <a:srgbClr val="C00000"/>
                </a:solidFill>
              </a:rPr>
              <a:t>PDP</a:t>
            </a:r>
          </a:p>
        </p:txBody>
      </p:sp>
      <p:sp>
        <p:nvSpPr>
          <p:cNvPr id="3090" name="Pentagon 71"/>
          <p:cNvSpPr>
            <a:spLocks noChangeArrowheads="1"/>
          </p:cNvSpPr>
          <p:nvPr/>
        </p:nvSpPr>
        <p:spPr bwMode="auto">
          <a:xfrm>
            <a:off x="609600" y="1143000"/>
            <a:ext cx="2057400" cy="685800"/>
          </a:xfrm>
          <a:prstGeom prst="homePlate">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000">
                <a:solidFill>
                  <a:srgbClr val="C00000"/>
                </a:solidFill>
              </a:rPr>
              <a:t>Sector</a:t>
            </a:r>
          </a:p>
          <a:p>
            <a:pPr algn="ctr" eaLnBrk="1" hangingPunct="1">
              <a:spcBef>
                <a:spcPct val="0"/>
              </a:spcBef>
              <a:buFontTx/>
              <a:buNone/>
            </a:pPr>
            <a:r>
              <a:rPr lang="en-US" altLang="en-US" sz="2000">
                <a:solidFill>
                  <a:srgbClr val="C00000"/>
                </a:solidFill>
              </a:rPr>
              <a:t>Plans</a:t>
            </a:r>
          </a:p>
        </p:txBody>
      </p:sp>
      <p:sp>
        <p:nvSpPr>
          <p:cNvPr id="3091" name="Pentagon 72"/>
          <p:cNvSpPr>
            <a:spLocks noChangeArrowheads="1"/>
          </p:cNvSpPr>
          <p:nvPr/>
        </p:nvSpPr>
        <p:spPr bwMode="auto">
          <a:xfrm>
            <a:off x="609600" y="2133600"/>
            <a:ext cx="2057400" cy="685800"/>
          </a:xfrm>
          <a:prstGeom prst="homePlate">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000">
                <a:solidFill>
                  <a:srgbClr val="C00000"/>
                </a:solidFill>
              </a:rPr>
              <a:t>Budget</a:t>
            </a:r>
          </a:p>
          <a:p>
            <a:pPr algn="ctr" eaLnBrk="1" hangingPunct="1">
              <a:spcBef>
                <a:spcPct val="0"/>
              </a:spcBef>
              <a:buFontTx/>
              <a:buNone/>
            </a:pPr>
            <a:r>
              <a:rPr lang="en-US" altLang="en-US" sz="2000">
                <a:solidFill>
                  <a:srgbClr val="C00000"/>
                </a:solidFill>
              </a:rPr>
              <a:t>Programming</a:t>
            </a:r>
          </a:p>
          <a:p>
            <a:pPr algn="ctr">
              <a:spcBef>
                <a:spcPct val="0"/>
              </a:spcBef>
              <a:buFontTx/>
              <a:buNone/>
            </a:pPr>
            <a:endParaRPr lang="en-US" altLang="en-US" sz="2000">
              <a:latin typeface="Lucida Grande"/>
              <a:ea typeface="MS PGothic" panose="020B0600070205080204" pitchFamily="34" charset="-128"/>
            </a:endParaRPr>
          </a:p>
        </p:txBody>
      </p:sp>
      <p:sp>
        <p:nvSpPr>
          <p:cNvPr id="3092" name="Pentagon 73"/>
          <p:cNvSpPr>
            <a:spLocks noChangeArrowheads="1"/>
          </p:cNvSpPr>
          <p:nvPr/>
        </p:nvSpPr>
        <p:spPr bwMode="auto">
          <a:xfrm>
            <a:off x="609600" y="5715000"/>
            <a:ext cx="2057400" cy="685800"/>
          </a:xfrm>
          <a:prstGeom prst="homePlate">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000" dirty="0">
                <a:solidFill>
                  <a:schemeClr val="bg1"/>
                </a:solidFill>
              </a:rPr>
              <a:t>M&amp;E</a:t>
            </a:r>
          </a:p>
          <a:p>
            <a:pPr algn="ctr">
              <a:spcBef>
                <a:spcPct val="0"/>
              </a:spcBef>
              <a:buFontTx/>
              <a:buNone/>
            </a:pPr>
            <a:endParaRPr lang="en-US" altLang="en-US" sz="2000" dirty="0">
              <a:latin typeface="Lucida Grande"/>
              <a:ea typeface="MS PGothic" panose="020B0600070205080204" pitchFamily="34" charset="-128"/>
            </a:endParaRPr>
          </a:p>
        </p:txBody>
      </p:sp>
      <p:sp>
        <p:nvSpPr>
          <p:cNvPr id="41" name="Rectangle 3"/>
          <p:cNvSpPr/>
          <p:nvPr/>
        </p:nvSpPr>
        <p:spPr bwMode="auto">
          <a:xfrm>
            <a:off x="3027364" y="3352800"/>
            <a:ext cx="2840037" cy="1905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a:defRPr/>
            </a:pPr>
            <a:r>
              <a:rPr lang="en-US" sz="1600" dirty="0">
                <a:solidFill>
                  <a:srgbClr val="C00000"/>
                </a:solidFill>
              </a:rPr>
              <a:t>Program</a:t>
            </a:r>
            <a:r>
              <a:rPr lang="en-US" sz="1600" dirty="0"/>
              <a:t> Logical Framework</a:t>
            </a:r>
            <a:endParaRPr lang="en-US" sz="1600" dirty="0">
              <a:solidFill>
                <a:schemeClr val="tx1"/>
              </a:solidFill>
              <a:latin typeface="Lucida Grande" pitchFamily="28" charset="0"/>
              <a:ea typeface="MS PGothic" pitchFamily="34" charset="-128"/>
            </a:endParaRPr>
          </a:p>
        </p:txBody>
      </p:sp>
      <p:graphicFrame>
        <p:nvGraphicFramePr>
          <p:cNvPr id="15" name="14 Tabla"/>
          <p:cNvGraphicFramePr>
            <a:graphicFrameLocks noGrp="1"/>
          </p:cNvGraphicFramePr>
          <p:nvPr/>
        </p:nvGraphicFramePr>
        <p:xfrm>
          <a:off x="3043238" y="3690938"/>
          <a:ext cx="2747962" cy="1566862"/>
        </p:xfrm>
        <a:graphic>
          <a:graphicData uri="http://schemas.openxmlformats.org/drawingml/2006/table">
            <a:tbl>
              <a:tblPr/>
              <a:tblGrid>
                <a:gridCol w="997292">
                  <a:extLst>
                    <a:ext uri="{9D8B030D-6E8A-4147-A177-3AD203B41FA5}">
                      <a16:colId xmlns="" xmlns:a16="http://schemas.microsoft.com/office/drawing/2014/main" val="20000"/>
                    </a:ext>
                  </a:extLst>
                </a:gridCol>
                <a:gridCol w="420945">
                  <a:extLst>
                    <a:ext uri="{9D8B030D-6E8A-4147-A177-3AD203B41FA5}">
                      <a16:colId xmlns="" xmlns:a16="http://schemas.microsoft.com/office/drawing/2014/main" val="20001"/>
                    </a:ext>
                  </a:extLst>
                </a:gridCol>
                <a:gridCol w="415540">
                  <a:extLst>
                    <a:ext uri="{9D8B030D-6E8A-4147-A177-3AD203B41FA5}">
                      <a16:colId xmlns="" xmlns:a16="http://schemas.microsoft.com/office/drawing/2014/main" val="20002"/>
                    </a:ext>
                  </a:extLst>
                </a:gridCol>
                <a:gridCol w="415540">
                  <a:extLst>
                    <a:ext uri="{9D8B030D-6E8A-4147-A177-3AD203B41FA5}">
                      <a16:colId xmlns="" xmlns:a16="http://schemas.microsoft.com/office/drawing/2014/main" val="20003"/>
                    </a:ext>
                  </a:extLst>
                </a:gridCol>
                <a:gridCol w="498645">
                  <a:extLst>
                    <a:ext uri="{9D8B030D-6E8A-4147-A177-3AD203B41FA5}">
                      <a16:colId xmlns="" xmlns:a16="http://schemas.microsoft.com/office/drawing/2014/main" val="20004"/>
                    </a:ext>
                  </a:extLst>
                </a:gridCol>
              </a:tblGrid>
              <a:tr h="453525">
                <a:tc>
                  <a:txBody>
                    <a:bodyPr/>
                    <a:lstStyle/>
                    <a:p>
                      <a:pPr marL="0" marR="0">
                        <a:lnSpc>
                          <a:spcPct val="115000"/>
                        </a:lnSpc>
                        <a:spcBef>
                          <a:spcPts val="0"/>
                        </a:spcBef>
                        <a:spcAft>
                          <a:spcPts val="0"/>
                        </a:spcAft>
                      </a:pPr>
                      <a:r>
                        <a:rPr lang="en-US" sz="1400" dirty="0" smtClean="0">
                          <a:latin typeface="Calibri"/>
                          <a:ea typeface="Calibri"/>
                          <a:cs typeface="Times New Roman"/>
                        </a:rPr>
                        <a:t>Impact</a:t>
                      </a:r>
                      <a:endParaRPr lang="en-US" sz="14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45542">
                <a:tc>
                  <a:txBody>
                    <a:bodyPr/>
                    <a:lstStyle/>
                    <a:p>
                      <a:pPr marL="0" marR="0">
                        <a:lnSpc>
                          <a:spcPct val="115000"/>
                        </a:lnSpc>
                        <a:spcBef>
                          <a:spcPts val="0"/>
                        </a:spcBef>
                        <a:spcAft>
                          <a:spcPts val="0"/>
                        </a:spcAft>
                      </a:pPr>
                      <a:r>
                        <a:rPr lang="en-US" sz="1400" dirty="0" smtClean="0">
                          <a:latin typeface="Calibri"/>
                          <a:ea typeface="Calibri"/>
                          <a:cs typeface="Times New Roman"/>
                        </a:rPr>
                        <a:t>Outcome</a:t>
                      </a:r>
                      <a:r>
                        <a:rPr lang="en-US" sz="1400" baseline="0" dirty="0" smtClean="0">
                          <a:latin typeface="Calibri"/>
                          <a:ea typeface="Calibri"/>
                          <a:cs typeface="Times New Roman"/>
                        </a:rPr>
                        <a:t> </a:t>
                      </a:r>
                      <a:endParaRPr lang="en-US" sz="14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41942">
                <a:tc>
                  <a:txBody>
                    <a:bodyPr/>
                    <a:lstStyle/>
                    <a:p>
                      <a:pPr marL="0" marR="0">
                        <a:lnSpc>
                          <a:spcPct val="115000"/>
                        </a:lnSpc>
                        <a:spcBef>
                          <a:spcPts val="0"/>
                        </a:spcBef>
                        <a:spcAft>
                          <a:spcPts val="0"/>
                        </a:spcAft>
                      </a:pPr>
                      <a:r>
                        <a:rPr lang="en-US" sz="1400" dirty="0" smtClean="0">
                          <a:latin typeface="Calibri"/>
                          <a:ea typeface="Calibri"/>
                          <a:cs typeface="Times New Roman"/>
                        </a:rPr>
                        <a:t>Output</a:t>
                      </a:r>
                      <a:endParaRPr lang="en-US" sz="14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25853">
                <a:tc>
                  <a:txBody>
                    <a:bodyPr/>
                    <a:lstStyle/>
                    <a:p>
                      <a:pPr marL="0" marR="0">
                        <a:lnSpc>
                          <a:spcPct val="115000"/>
                        </a:lnSpc>
                        <a:spcBef>
                          <a:spcPts val="0"/>
                        </a:spcBef>
                        <a:spcAft>
                          <a:spcPts val="0"/>
                        </a:spcAft>
                      </a:pPr>
                      <a:r>
                        <a:rPr lang="en-US" sz="1400" dirty="0" smtClean="0">
                          <a:latin typeface="Calibri"/>
                          <a:ea typeface="Calibri"/>
                          <a:cs typeface="Times New Roman"/>
                        </a:rPr>
                        <a:t>Activity</a:t>
                      </a:r>
                      <a:endParaRPr lang="en-US" sz="14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en-US" sz="1100" dirty="0" smtClean="0"/>
                    </a:p>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3126" name="15 Rectángulo"/>
          <p:cNvSpPr>
            <a:spLocks noChangeArrowheads="1"/>
          </p:cNvSpPr>
          <p:nvPr/>
        </p:nvSpPr>
        <p:spPr bwMode="auto">
          <a:xfrm>
            <a:off x="4144964" y="3886200"/>
            <a:ext cx="274637"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b="1">
                <a:latin typeface="Lucida Grande"/>
              </a:rPr>
              <a:t>Targets</a:t>
            </a:r>
          </a:p>
        </p:txBody>
      </p:sp>
      <p:cxnSp>
        <p:nvCxnSpPr>
          <p:cNvPr id="7" name="6 Conector recto"/>
          <p:cNvCxnSpPr/>
          <p:nvPr/>
        </p:nvCxnSpPr>
        <p:spPr>
          <a:xfrm>
            <a:off x="4800600" y="381000"/>
            <a:ext cx="554038" cy="0"/>
          </a:xfrm>
          <a:prstGeom prst="line">
            <a:avLst/>
          </a:prstGeom>
          <a:ln>
            <a:solidFill>
              <a:srgbClr val="C00000"/>
            </a:solidFill>
          </a:ln>
        </p:spPr>
        <p:style>
          <a:lnRef idx="2">
            <a:schemeClr val="accent2"/>
          </a:lnRef>
          <a:fillRef idx="0">
            <a:schemeClr val="accent2"/>
          </a:fillRef>
          <a:effectRef idx="1">
            <a:schemeClr val="accent2"/>
          </a:effectRef>
          <a:fontRef idx="minor">
            <a:schemeClr val="tx1"/>
          </a:fontRef>
        </p:style>
      </p:cxnSp>
      <p:cxnSp>
        <p:nvCxnSpPr>
          <p:cNvPr id="9" name="8 Conector recto de flecha"/>
          <p:cNvCxnSpPr/>
          <p:nvPr/>
        </p:nvCxnSpPr>
        <p:spPr>
          <a:xfrm>
            <a:off x="5354638" y="381000"/>
            <a:ext cx="0" cy="685800"/>
          </a:xfrm>
          <a:prstGeom prst="straightConnector1">
            <a:avLst/>
          </a:prstGeom>
          <a:ln>
            <a:solidFill>
              <a:srgbClr val="C00000"/>
            </a:solidFill>
            <a:tailEnd type="arrow"/>
          </a:ln>
        </p:spPr>
        <p:style>
          <a:lnRef idx="2">
            <a:schemeClr val="accent2"/>
          </a:lnRef>
          <a:fillRef idx="0">
            <a:schemeClr val="accent2"/>
          </a:fillRef>
          <a:effectRef idx="1">
            <a:schemeClr val="accent2"/>
          </a:effectRef>
          <a:fontRef idx="minor">
            <a:schemeClr val="tx1"/>
          </a:fontRef>
        </p:style>
      </p:cxnSp>
      <p:cxnSp>
        <p:nvCxnSpPr>
          <p:cNvPr id="50" name="49 Conector recto"/>
          <p:cNvCxnSpPr/>
          <p:nvPr/>
        </p:nvCxnSpPr>
        <p:spPr>
          <a:xfrm>
            <a:off x="5694364" y="1295400"/>
            <a:ext cx="554037" cy="0"/>
          </a:xfrm>
          <a:prstGeom prst="line">
            <a:avLst/>
          </a:prstGeom>
          <a:ln>
            <a:solidFill>
              <a:srgbClr val="C00000"/>
            </a:solidFill>
          </a:ln>
        </p:spPr>
        <p:style>
          <a:lnRef idx="2">
            <a:schemeClr val="accent2"/>
          </a:lnRef>
          <a:fillRef idx="0">
            <a:schemeClr val="accent2"/>
          </a:fillRef>
          <a:effectRef idx="1">
            <a:schemeClr val="accent2"/>
          </a:effectRef>
          <a:fontRef idx="minor">
            <a:schemeClr val="tx1"/>
          </a:fontRef>
        </p:style>
      </p:cxnSp>
      <p:cxnSp>
        <p:nvCxnSpPr>
          <p:cNvPr id="51" name="50 Conector recto de flecha"/>
          <p:cNvCxnSpPr/>
          <p:nvPr/>
        </p:nvCxnSpPr>
        <p:spPr>
          <a:xfrm>
            <a:off x="6248400" y="1295400"/>
            <a:ext cx="0" cy="685800"/>
          </a:xfrm>
          <a:prstGeom prst="straightConnector1">
            <a:avLst/>
          </a:prstGeom>
          <a:ln>
            <a:solidFill>
              <a:srgbClr val="C00000"/>
            </a:solidFill>
            <a:tailEnd type="arrow"/>
          </a:ln>
        </p:spPr>
        <p:style>
          <a:lnRef idx="2">
            <a:schemeClr val="accent2"/>
          </a:lnRef>
          <a:fillRef idx="0">
            <a:schemeClr val="accent2"/>
          </a:fillRef>
          <a:effectRef idx="1">
            <a:schemeClr val="accent2"/>
          </a:effectRef>
          <a:fontRef idx="minor">
            <a:schemeClr val="tx1"/>
          </a:fontRef>
        </p:style>
      </p:cxnSp>
      <p:sp>
        <p:nvSpPr>
          <p:cNvPr id="3131" name="29 Rectángulo"/>
          <p:cNvSpPr>
            <a:spLocks noChangeArrowheads="1"/>
          </p:cNvSpPr>
          <p:nvPr/>
        </p:nvSpPr>
        <p:spPr bwMode="auto">
          <a:xfrm>
            <a:off x="4560888" y="3779838"/>
            <a:ext cx="239712"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900" b="1">
                <a:latin typeface="Lucida Grande"/>
              </a:rPr>
              <a:t>Indicators</a:t>
            </a:r>
            <a:endParaRPr lang="en-US" altLang="en-US" sz="800" b="1">
              <a:latin typeface="Lucida Grande"/>
            </a:endParaRPr>
          </a:p>
        </p:txBody>
      </p:sp>
      <p:sp>
        <p:nvSpPr>
          <p:cNvPr id="3132" name="32 Rectángulo"/>
          <p:cNvSpPr>
            <a:spLocks noChangeArrowheads="1"/>
          </p:cNvSpPr>
          <p:nvPr/>
        </p:nvSpPr>
        <p:spPr bwMode="auto">
          <a:xfrm>
            <a:off x="914400" y="2971800"/>
            <a:ext cx="130333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600"/>
              <a:t>PEM Pillars</a:t>
            </a:r>
          </a:p>
          <a:p>
            <a:pPr algn="ctr" eaLnBrk="1" hangingPunct="1">
              <a:spcBef>
                <a:spcPct val="0"/>
              </a:spcBef>
              <a:buFontTx/>
              <a:buNone/>
            </a:pPr>
            <a:r>
              <a:rPr lang="en-US" altLang="en-US" sz="1600"/>
              <a:t>- OPIF</a:t>
            </a:r>
          </a:p>
          <a:p>
            <a:pPr algn="ctr" eaLnBrk="1" hangingPunct="1">
              <a:spcBef>
                <a:spcPct val="0"/>
              </a:spcBef>
              <a:buFontTx/>
              <a:buNone/>
            </a:pPr>
            <a:r>
              <a:rPr lang="en-US" altLang="en-US" sz="1600"/>
              <a:t>- MTEF</a:t>
            </a:r>
          </a:p>
          <a:p>
            <a:pPr algn="ctr" eaLnBrk="1" hangingPunct="1">
              <a:spcBef>
                <a:spcPct val="0"/>
              </a:spcBef>
              <a:buFontTx/>
              <a:buNone/>
            </a:pPr>
            <a:r>
              <a:rPr lang="en-US" altLang="en-US" sz="1600"/>
              <a:t>-Zero Based Budgeting (Program Evaluation)</a:t>
            </a:r>
          </a:p>
        </p:txBody>
      </p:sp>
      <p:sp>
        <p:nvSpPr>
          <p:cNvPr id="3133" name="33 Rectángulo"/>
          <p:cNvSpPr>
            <a:spLocks noChangeArrowheads="1"/>
          </p:cNvSpPr>
          <p:nvPr/>
        </p:nvSpPr>
        <p:spPr bwMode="auto">
          <a:xfrm>
            <a:off x="4948238" y="3703638"/>
            <a:ext cx="309562"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latin typeface="Lucida Grande"/>
              </a:rPr>
              <a:t>M </a:t>
            </a:r>
          </a:p>
          <a:p>
            <a:pPr eaLnBrk="1" hangingPunct="1">
              <a:spcBef>
                <a:spcPct val="0"/>
              </a:spcBef>
              <a:buFontTx/>
              <a:buNone/>
            </a:pPr>
            <a:endParaRPr lang="en-US" altLang="en-US" sz="1000" b="1">
              <a:latin typeface="Lucida Grande"/>
            </a:endParaRPr>
          </a:p>
          <a:p>
            <a:pPr eaLnBrk="1" hangingPunct="1">
              <a:spcBef>
                <a:spcPct val="0"/>
              </a:spcBef>
              <a:buFontTx/>
              <a:buNone/>
            </a:pPr>
            <a:r>
              <a:rPr lang="en-US" altLang="en-US" sz="1000" b="1">
                <a:latin typeface="Lucida Grande"/>
              </a:rPr>
              <a:t>V</a:t>
            </a:r>
          </a:p>
          <a:p>
            <a:pPr eaLnBrk="1" hangingPunct="1">
              <a:spcBef>
                <a:spcPct val="0"/>
              </a:spcBef>
              <a:buFontTx/>
              <a:buNone/>
            </a:pPr>
            <a:r>
              <a:rPr lang="en-US" altLang="en-US" sz="1000" b="1">
                <a:latin typeface="Lucida Grande"/>
              </a:rPr>
              <a:t>e</a:t>
            </a:r>
          </a:p>
          <a:p>
            <a:pPr eaLnBrk="1" hangingPunct="1">
              <a:spcBef>
                <a:spcPct val="0"/>
              </a:spcBef>
              <a:buFontTx/>
              <a:buNone/>
            </a:pPr>
            <a:r>
              <a:rPr lang="en-US" altLang="en-US" sz="1000" b="1">
                <a:latin typeface="Lucida Grande"/>
              </a:rPr>
              <a:t>r</a:t>
            </a:r>
          </a:p>
          <a:p>
            <a:pPr eaLnBrk="1" hangingPunct="1">
              <a:spcBef>
                <a:spcPct val="0"/>
              </a:spcBef>
              <a:buFontTx/>
              <a:buNone/>
            </a:pPr>
            <a:r>
              <a:rPr lang="en-US" altLang="en-US" sz="1000" b="1">
                <a:latin typeface="Lucida Grande"/>
              </a:rPr>
              <a:t>i</a:t>
            </a:r>
          </a:p>
          <a:p>
            <a:pPr eaLnBrk="1" hangingPunct="1">
              <a:spcBef>
                <a:spcPct val="0"/>
              </a:spcBef>
              <a:buFontTx/>
              <a:buNone/>
            </a:pPr>
            <a:r>
              <a:rPr lang="en-US" altLang="en-US" sz="1000" b="1">
                <a:latin typeface="Lucida Grande"/>
              </a:rPr>
              <a:t>f</a:t>
            </a:r>
          </a:p>
          <a:p>
            <a:pPr eaLnBrk="1" hangingPunct="1">
              <a:spcBef>
                <a:spcPct val="0"/>
              </a:spcBef>
              <a:buFontTx/>
              <a:buNone/>
            </a:pPr>
            <a:r>
              <a:rPr lang="en-US" altLang="en-US" sz="1000" b="1">
                <a:latin typeface="Lucida Grande"/>
              </a:rPr>
              <a:t>i</a:t>
            </a:r>
          </a:p>
          <a:p>
            <a:pPr eaLnBrk="1" hangingPunct="1">
              <a:spcBef>
                <a:spcPct val="0"/>
              </a:spcBef>
              <a:buFontTx/>
              <a:buNone/>
            </a:pPr>
            <a:r>
              <a:rPr lang="en-US" altLang="en-US" sz="1000" b="1">
                <a:latin typeface="Lucida Grande"/>
              </a:rPr>
              <a:t>c</a:t>
            </a:r>
          </a:p>
        </p:txBody>
      </p:sp>
      <p:sp>
        <p:nvSpPr>
          <p:cNvPr id="3134" name="36 CuadroTexto"/>
          <p:cNvSpPr txBox="1">
            <a:spLocks noChangeArrowheads="1"/>
          </p:cNvSpPr>
          <p:nvPr/>
        </p:nvSpPr>
        <p:spPr bwMode="auto">
          <a:xfrm>
            <a:off x="5486400" y="3657601"/>
            <a:ext cx="20955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b="1">
                <a:latin typeface="Lucida Grande"/>
              </a:rPr>
              <a:t>AsSumptns</a:t>
            </a:r>
          </a:p>
        </p:txBody>
      </p:sp>
      <p:cxnSp>
        <p:nvCxnSpPr>
          <p:cNvPr id="49" name="48 Conector recto"/>
          <p:cNvCxnSpPr>
            <a:stCxn id="20" idx="1"/>
          </p:cNvCxnSpPr>
          <p:nvPr/>
        </p:nvCxnSpPr>
        <p:spPr>
          <a:xfrm flipH="1">
            <a:off x="2819400" y="2247900"/>
            <a:ext cx="3048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57" name="56 Conector recto de flecha"/>
          <p:cNvCxnSpPr/>
          <p:nvPr/>
        </p:nvCxnSpPr>
        <p:spPr>
          <a:xfrm>
            <a:off x="2819400" y="2819400"/>
            <a:ext cx="5334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2" name="61 Conector recto"/>
          <p:cNvCxnSpPr/>
          <p:nvPr/>
        </p:nvCxnSpPr>
        <p:spPr>
          <a:xfrm>
            <a:off x="2819400" y="2247900"/>
            <a:ext cx="0" cy="57150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255751231"/>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p:nvPr/>
        </p:nvSpPr>
        <p:spPr>
          <a:xfrm>
            <a:off x="847725" y="2514600"/>
            <a:ext cx="8753475" cy="83099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4800" i="1">
                <a:solidFill>
                  <a:srgbClr val="1F4E79"/>
                </a:solidFill>
                <a:latin typeface="Palatino Linotype"/>
                <a:ea typeface="Palatino Linotype"/>
                <a:cs typeface="Palatino Linotype"/>
                <a:sym typeface="Palatino Linotype"/>
              </a:defRPr>
            </a:lvl1pPr>
          </a:lstStyle>
          <a:p>
            <a:pPr lvl="0">
              <a:defRPr sz="1800" i="0">
                <a:solidFill>
                  <a:srgbClr val="000000"/>
                </a:solidFill>
              </a:defRPr>
            </a:pPr>
            <a:endParaRPr sz="4800" i="1" dirty="0">
              <a:solidFill>
                <a:srgbClr val="1F4E79"/>
              </a:solidFill>
            </a:endParaRPr>
          </a:p>
        </p:txBody>
      </p:sp>
      <p:pic>
        <p:nvPicPr>
          <p:cNvPr id="225" name="image.png"/>
          <p:cNvPicPr/>
          <p:nvPr/>
        </p:nvPicPr>
        <p:blipFill>
          <a:blip r:embed="rId3">
            <a:extLst/>
          </a:blip>
          <a:stretch>
            <a:fillRect/>
          </a:stretch>
        </p:blipFill>
        <p:spPr>
          <a:xfrm>
            <a:off x="0" y="6269037"/>
            <a:ext cx="9906000" cy="588963"/>
          </a:xfrm>
          <a:prstGeom prst="rect">
            <a:avLst/>
          </a:prstGeom>
          <a:ln w="12700">
            <a:miter lim="400000"/>
          </a:ln>
        </p:spPr>
      </p:pic>
      <p:sp>
        <p:nvSpPr>
          <p:cNvPr id="226" name="Shape 226"/>
          <p:cNvSpPr/>
          <p:nvPr/>
        </p:nvSpPr>
        <p:spPr>
          <a:xfrm>
            <a:off x="7442200" y="6305550"/>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26</a:t>
            </a:r>
          </a:p>
        </p:txBody>
      </p:sp>
      <p:sp>
        <p:nvSpPr>
          <p:cNvPr id="2" name="Rectangle 1"/>
          <p:cNvSpPr/>
          <p:nvPr/>
        </p:nvSpPr>
        <p:spPr>
          <a:xfrm>
            <a:off x="2223247" y="519952"/>
            <a:ext cx="6239435" cy="1498872"/>
          </a:xfrm>
          <a:prstGeom prst="rect">
            <a:avLst/>
          </a:prstGeom>
        </p:spPr>
        <p:txBody>
          <a:bodyPr wrap="square">
            <a:spAutoFit/>
          </a:bodyPr>
          <a:lstStyle/>
          <a:p>
            <a:pPr algn="ctr">
              <a:lnSpc>
                <a:spcPct val="90000"/>
              </a:lnSpc>
              <a:spcBef>
                <a:spcPts val="550"/>
              </a:spcBef>
            </a:pPr>
            <a:endParaRPr lang="en-US" altLang="en-US" sz="4800" dirty="0" smtClean="0">
              <a:latin typeface="Calibri" panose="020F0502020204030204" pitchFamily="34" charset="0"/>
              <a:ea typeface="ヒラギノ明朝 ProN W3"/>
              <a:cs typeface="ヒラギノ明朝 ProN W3"/>
              <a:sym typeface="Palatino" pitchFamily="18" charset="0"/>
            </a:endParaRPr>
          </a:p>
          <a:p>
            <a:pPr algn="ctr">
              <a:lnSpc>
                <a:spcPct val="90000"/>
              </a:lnSpc>
              <a:spcBef>
                <a:spcPts val="550"/>
              </a:spcBef>
            </a:pPr>
            <a:endParaRPr lang="en-US" altLang="en-US" sz="4800" dirty="0">
              <a:latin typeface="Calibri" panose="020F0502020204030204" pitchFamily="34" charset="0"/>
              <a:ea typeface="ヒラギノ明朝 ProN W3"/>
              <a:cs typeface="ヒラギノ明朝 ProN W3"/>
              <a:sym typeface="Palatino" pitchFamily="18" charset="0"/>
            </a:endParaRPr>
          </a:p>
        </p:txBody>
      </p:sp>
      <p:sp>
        <p:nvSpPr>
          <p:cNvPr id="4" name="Rectangle 3"/>
          <p:cNvSpPr/>
          <p:nvPr/>
        </p:nvSpPr>
        <p:spPr>
          <a:xfrm>
            <a:off x="431042" y="335286"/>
            <a:ext cx="7532831" cy="523220"/>
          </a:xfrm>
          <a:prstGeom prst="rect">
            <a:avLst/>
          </a:prstGeom>
        </p:spPr>
        <p:txBody>
          <a:bodyPr wrap="none">
            <a:spAutoFit/>
          </a:bodyPr>
          <a:lstStyle/>
          <a:p>
            <a:r>
              <a:rPr lang="en-US" altLang="en-US" sz="2800" b="1" dirty="0">
                <a:solidFill>
                  <a:srgbClr val="BC8F00"/>
                </a:solidFill>
                <a:latin typeface="Calibri" panose="020F0502020204030204" pitchFamily="34" charset="0"/>
              </a:rPr>
              <a:t>Creation of DBM – PMEB under the BPME Group</a:t>
            </a:r>
            <a:endParaRPr lang="en-PH" sz="2800" b="1" dirty="0">
              <a:latin typeface="Calibri" panose="020F0502020204030204" pitchFamily="34" charset="0"/>
            </a:endParaRPr>
          </a:p>
        </p:txBody>
      </p:sp>
      <p:sp>
        <p:nvSpPr>
          <p:cNvPr id="5" name="Rectangle 4"/>
          <p:cNvSpPr/>
          <p:nvPr/>
        </p:nvSpPr>
        <p:spPr>
          <a:xfrm>
            <a:off x="431042" y="1159547"/>
            <a:ext cx="9170158" cy="5078313"/>
          </a:xfrm>
          <a:prstGeom prst="rect">
            <a:avLst/>
          </a:prstGeom>
        </p:spPr>
        <p:txBody>
          <a:bodyPr wrap="square">
            <a:spAutoFit/>
          </a:bodyPr>
          <a:lstStyle/>
          <a:p>
            <a:pPr marL="342900" indent="-342900">
              <a:buFont typeface="Arial" panose="020B0604020202020204" pitchFamily="34" charset="0"/>
              <a:buChar char="•"/>
              <a:defRPr/>
            </a:pPr>
            <a:r>
              <a:rPr lang="en-US" sz="2400" dirty="0">
                <a:latin typeface="Calibri" panose="020F0502020204030204" pitchFamily="34" charset="0"/>
                <a:cs typeface="Arial" charset="0"/>
              </a:rPr>
              <a:t>Department Order No. 2015-7 dated </a:t>
            </a:r>
            <a:r>
              <a:rPr lang="en-US" sz="2400" dirty="0" smtClean="0">
                <a:latin typeface="Calibri" panose="020F0502020204030204" pitchFamily="34" charset="0"/>
                <a:cs typeface="Arial" charset="0"/>
              </a:rPr>
              <a:t>04/13/2015</a:t>
            </a:r>
          </a:p>
          <a:p>
            <a:pPr>
              <a:defRPr/>
            </a:pPr>
            <a:r>
              <a:rPr lang="en-US" sz="2400" dirty="0" smtClean="0">
                <a:latin typeface="Calibri" panose="020F0502020204030204" pitchFamily="34" charset="0"/>
                <a:cs typeface="Arial" charset="0"/>
              </a:rPr>
              <a:t>     </a:t>
            </a:r>
            <a:r>
              <a:rPr lang="en-PH" dirty="0" smtClean="0">
                <a:latin typeface="Calibri" panose="020F0502020204030204" pitchFamily="34" charset="0"/>
                <a:cs typeface="Arial" charset="0"/>
              </a:rPr>
              <a:t>To </a:t>
            </a:r>
            <a:r>
              <a:rPr lang="en-PH" dirty="0">
                <a:latin typeface="Calibri" panose="020F0502020204030204" pitchFamily="34" charset="0"/>
                <a:cs typeface="Arial" charset="0"/>
              </a:rPr>
              <a:t>undertake among others the following:</a:t>
            </a:r>
          </a:p>
          <a:p>
            <a:pPr lvl="2" indent="-342900">
              <a:buFont typeface="Wingdings" panose="05000000000000000000" pitchFamily="2" charset="2"/>
              <a:buChar char="q"/>
              <a:defRPr/>
            </a:pPr>
            <a:r>
              <a:rPr lang="en-PH" dirty="0">
                <a:latin typeface="Calibri" panose="020F0502020204030204" pitchFamily="34" charset="0"/>
                <a:cs typeface="Arial" charset="0"/>
              </a:rPr>
              <a:t>Develop a results-based M&amp;E policy framework for DBM as an oversight body as well as </a:t>
            </a:r>
            <a:r>
              <a:rPr lang="en-PH" dirty="0" smtClean="0">
                <a:latin typeface="Calibri" panose="020F0502020204030204" pitchFamily="34" charset="0"/>
                <a:cs typeface="Arial" charset="0"/>
              </a:rPr>
              <a:t>for</a:t>
            </a:r>
          </a:p>
          <a:p>
            <a:pPr lvl="2" indent="0">
              <a:defRPr/>
            </a:pPr>
            <a:r>
              <a:rPr lang="en-PH" dirty="0">
                <a:latin typeface="Calibri" panose="020F0502020204030204" pitchFamily="34" charset="0"/>
                <a:cs typeface="Arial" charset="0"/>
              </a:rPr>
              <a:t> </a:t>
            </a:r>
            <a:r>
              <a:rPr lang="en-PH" dirty="0" smtClean="0">
                <a:latin typeface="Calibri" panose="020F0502020204030204" pitchFamily="34" charset="0"/>
                <a:cs typeface="Arial" charset="0"/>
              </a:rPr>
              <a:t>      the implementing agencies;</a:t>
            </a:r>
            <a:endParaRPr lang="en-PH" dirty="0">
              <a:latin typeface="Calibri" panose="020F0502020204030204" pitchFamily="34" charset="0"/>
              <a:cs typeface="Arial" charset="0"/>
            </a:endParaRPr>
          </a:p>
          <a:p>
            <a:pPr lvl="2" indent="-342900">
              <a:buFont typeface="Wingdings" panose="05000000000000000000" pitchFamily="2" charset="2"/>
              <a:buChar char="q"/>
              <a:defRPr/>
            </a:pPr>
            <a:r>
              <a:rPr lang="en-PH" dirty="0">
                <a:latin typeface="Calibri" panose="020F0502020204030204" pitchFamily="34" charset="0"/>
                <a:cs typeface="Arial" charset="0"/>
              </a:rPr>
              <a:t>Strengthen/institutionalize the M&amp;E systems and organizational structure of implementing </a:t>
            </a:r>
          </a:p>
          <a:p>
            <a:pPr lvl="2" indent="0">
              <a:defRPr/>
            </a:pPr>
            <a:r>
              <a:rPr lang="en-PH" dirty="0" smtClean="0">
                <a:latin typeface="Calibri" panose="020F0502020204030204" pitchFamily="34" charset="0"/>
                <a:cs typeface="Arial" charset="0"/>
              </a:rPr>
              <a:t>       agencies including monitoring and reporting systems automation;</a:t>
            </a:r>
            <a:endParaRPr lang="en-PH" dirty="0">
              <a:latin typeface="Calibri" panose="020F0502020204030204" pitchFamily="34" charset="0"/>
              <a:cs typeface="Arial" charset="0"/>
            </a:endParaRPr>
          </a:p>
          <a:p>
            <a:pPr lvl="2" indent="-342900">
              <a:buFont typeface="Wingdings" panose="05000000000000000000" pitchFamily="2" charset="2"/>
              <a:buChar char="q"/>
              <a:defRPr/>
            </a:pPr>
            <a:r>
              <a:rPr lang="en-PH" dirty="0">
                <a:latin typeface="Calibri" panose="020F0502020204030204" pitchFamily="34" charset="0"/>
                <a:cs typeface="Arial" charset="0"/>
              </a:rPr>
              <a:t>Develop policies standards and methodologies with regard to M&amp;E system for physical and </a:t>
            </a:r>
            <a:endParaRPr lang="en-PH" dirty="0" smtClean="0">
              <a:latin typeface="Calibri" panose="020F0502020204030204" pitchFamily="34" charset="0"/>
              <a:cs typeface="Arial" charset="0"/>
            </a:endParaRPr>
          </a:p>
          <a:p>
            <a:pPr lvl="2" indent="0">
              <a:defRPr/>
            </a:pPr>
            <a:r>
              <a:rPr lang="en-PH" dirty="0">
                <a:latin typeface="Calibri" panose="020F0502020204030204" pitchFamily="34" charset="0"/>
                <a:cs typeface="Arial" charset="0"/>
              </a:rPr>
              <a:t> </a:t>
            </a:r>
            <a:r>
              <a:rPr lang="en-PH" dirty="0" smtClean="0">
                <a:latin typeface="Calibri" panose="020F0502020204030204" pitchFamily="34" charset="0"/>
                <a:cs typeface="Arial" charset="0"/>
              </a:rPr>
              <a:t>      financial performances of agencies; and </a:t>
            </a:r>
          </a:p>
          <a:p>
            <a:pPr lvl="2" indent="-342900">
              <a:buFont typeface="Wingdings" panose="05000000000000000000" pitchFamily="2" charset="2"/>
              <a:buChar char="q"/>
              <a:defRPr/>
            </a:pPr>
            <a:r>
              <a:rPr lang="en-PH" dirty="0" smtClean="0">
                <a:latin typeface="Calibri" panose="020F0502020204030204" pitchFamily="34" charset="0"/>
                <a:cs typeface="Arial" charset="0"/>
              </a:rPr>
              <a:t>Oversee </a:t>
            </a:r>
            <a:r>
              <a:rPr lang="en-PH" dirty="0">
                <a:latin typeface="Calibri" panose="020F0502020204030204" pitchFamily="34" charset="0"/>
                <a:cs typeface="Arial" charset="0"/>
              </a:rPr>
              <a:t>the conduct of program evaluation based on the evaluation framework and agenda.</a:t>
            </a:r>
          </a:p>
          <a:p>
            <a:pPr lvl="2" indent="-342900">
              <a:buFont typeface="Arial" panose="020B0604020202020204" pitchFamily="34" charset="0"/>
              <a:buChar char="•"/>
              <a:defRPr/>
            </a:pPr>
            <a:endParaRPr lang="en-US" dirty="0">
              <a:latin typeface="Calibri" panose="020F0502020204030204" pitchFamily="34" charset="0"/>
              <a:cs typeface="Arial" charset="0"/>
            </a:endParaRPr>
          </a:p>
          <a:p>
            <a:pPr marL="342900" indent="-342900">
              <a:buFont typeface="Arial" panose="020B0604020202020204" pitchFamily="34" charset="0"/>
              <a:buChar char="•"/>
              <a:defRPr/>
            </a:pPr>
            <a:r>
              <a:rPr lang="en-US" sz="2400" dirty="0">
                <a:latin typeface="Calibri" panose="020F0502020204030204" pitchFamily="34" charset="0"/>
                <a:cs typeface="Arial" charset="0"/>
              </a:rPr>
              <a:t>Department Order No. 20, series of 2016 dated 10/3/2016</a:t>
            </a:r>
          </a:p>
          <a:p>
            <a:pPr marL="914400" indent="-342900">
              <a:tabLst>
                <a:tab pos="563563" algn="l"/>
              </a:tabLst>
              <a:defRPr/>
            </a:pPr>
            <a:r>
              <a:rPr lang="en-US" dirty="0">
                <a:latin typeface="Calibri" panose="020F0502020204030204" pitchFamily="34" charset="0"/>
                <a:cs typeface="Arial" charset="0"/>
              </a:rPr>
              <a:t>PMEB to be composed of the following divisions:</a:t>
            </a:r>
          </a:p>
          <a:p>
            <a:pPr marL="914400" lvl="1" indent="-342900">
              <a:buFont typeface="Wingdings" panose="05000000000000000000" pitchFamily="2" charset="2"/>
              <a:buChar char="q"/>
              <a:tabLst>
                <a:tab pos="914400" algn="l"/>
              </a:tabLst>
              <a:defRPr/>
            </a:pPr>
            <a:r>
              <a:rPr lang="en-US" dirty="0">
                <a:latin typeface="Calibri" panose="020F0502020204030204" pitchFamily="34" charset="0"/>
                <a:cs typeface="Arial" charset="0"/>
              </a:rPr>
              <a:t>Policy Formulation and </a:t>
            </a:r>
            <a:r>
              <a:rPr lang="en-US" dirty="0" smtClean="0">
                <a:latin typeface="Calibri" panose="020F0502020204030204" pitchFamily="34" charset="0"/>
                <a:cs typeface="Arial" charset="0"/>
              </a:rPr>
              <a:t>Standards </a:t>
            </a:r>
            <a:r>
              <a:rPr lang="en-US" dirty="0">
                <a:latin typeface="Calibri" panose="020F0502020204030204" pitchFamily="34" charset="0"/>
                <a:cs typeface="Arial" charset="0"/>
              </a:rPr>
              <a:t>Setting Division</a:t>
            </a:r>
          </a:p>
          <a:p>
            <a:pPr marL="914400" lvl="1" indent="-342900">
              <a:buFont typeface="Wingdings" panose="05000000000000000000" pitchFamily="2" charset="2"/>
              <a:buChar char="q"/>
              <a:tabLst>
                <a:tab pos="914400" algn="l"/>
              </a:tabLst>
              <a:defRPr/>
            </a:pPr>
            <a:r>
              <a:rPr lang="en-US" dirty="0">
                <a:latin typeface="Calibri" panose="020F0502020204030204" pitchFamily="34" charset="0"/>
                <a:cs typeface="Arial" charset="0"/>
              </a:rPr>
              <a:t>Evaluation Management Division</a:t>
            </a:r>
          </a:p>
          <a:p>
            <a:pPr marL="914400" lvl="1" indent="-342900">
              <a:buFont typeface="Wingdings" panose="05000000000000000000" pitchFamily="2" charset="2"/>
              <a:buChar char="q"/>
              <a:tabLst>
                <a:tab pos="914400" algn="l"/>
              </a:tabLst>
              <a:defRPr/>
            </a:pPr>
            <a:r>
              <a:rPr lang="en-US" dirty="0">
                <a:latin typeface="Calibri" panose="020F0502020204030204" pitchFamily="34" charset="0"/>
                <a:cs typeface="Arial" charset="0"/>
              </a:rPr>
              <a:t>Capacity Building Division</a:t>
            </a:r>
          </a:p>
          <a:p>
            <a:pPr marL="914400" lvl="1" indent="-342900">
              <a:buFont typeface="Wingdings" panose="05000000000000000000" pitchFamily="2" charset="2"/>
              <a:buChar char="q"/>
              <a:tabLst>
                <a:tab pos="914400" algn="l"/>
              </a:tabLst>
              <a:defRPr/>
            </a:pPr>
            <a:r>
              <a:rPr lang="en-US" dirty="0">
                <a:solidFill>
                  <a:schemeClr val="bg1"/>
                </a:solidFill>
                <a:latin typeface="Calibri" panose="020F0502020204030204" pitchFamily="34" charset="0"/>
                <a:cs typeface="Arial" charset="0"/>
              </a:rPr>
              <a:t>Performance Monitoring and Reporting Division</a:t>
            </a:r>
          </a:p>
          <a:p>
            <a:pPr marL="914400" lvl="1" indent="-342900">
              <a:buFont typeface="Wingdings" panose="05000000000000000000" pitchFamily="2" charset="2"/>
              <a:buChar char="q"/>
              <a:tabLst>
                <a:tab pos="914400" algn="l"/>
              </a:tabLst>
              <a:defRPr/>
            </a:pPr>
            <a:r>
              <a:rPr lang="en-US" dirty="0">
                <a:solidFill>
                  <a:schemeClr val="bg1"/>
                </a:solidFill>
                <a:latin typeface="Calibri" panose="020F0502020204030204" pitchFamily="34" charset="0"/>
                <a:cs typeface="Arial" charset="0"/>
              </a:rPr>
              <a:t>Convergence Program Monitoring Division</a:t>
            </a:r>
          </a:p>
        </p:txBody>
      </p:sp>
    </p:spTree>
    <p:extLst>
      <p:ext uri="{BB962C8B-B14F-4D97-AF65-F5344CB8AC3E}">
        <p14:creationId xmlns:p14="http://schemas.microsoft.com/office/powerpoint/2010/main" val="3486977048"/>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hape 22"/>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3</a:t>
            </a:r>
          </a:p>
        </p:txBody>
      </p:sp>
      <p:pic>
        <p:nvPicPr>
          <p:cNvPr id="23" name="image.png"/>
          <p:cNvPicPr/>
          <p:nvPr/>
        </p:nvPicPr>
        <p:blipFill>
          <a:blip r:embed="rId3">
            <a:extLst/>
          </a:blip>
          <a:stretch>
            <a:fillRect/>
          </a:stretch>
        </p:blipFill>
        <p:spPr>
          <a:xfrm>
            <a:off x="0" y="6280709"/>
            <a:ext cx="9906000" cy="588963"/>
          </a:xfrm>
          <a:prstGeom prst="rect">
            <a:avLst/>
          </a:prstGeom>
          <a:ln w="12700">
            <a:miter lim="400000"/>
          </a:ln>
        </p:spPr>
      </p:pic>
      <p:sp>
        <p:nvSpPr>
          <p:cNvPr id="24" name="Shape 24"/>
          <p:cNvSpPr/>
          <p:nvPr/>
        </p:nvSpPr>
        <p:spPr>
          <a:xfrm>
            <a:off x="190499" y="2307243"/>
            <a:ext cx="9525001" cy="156966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r>
              <a:rPr lang="en-PH" sz="4800" b="1" dirty="0" smtClean="0">
                <a:latin typeface="Tahoma" panose="020B0604030504040204" pitchFamily="34" charset="0"/>
                <a:ea typeface="Tahoma" panose="020B0604030504040204" pitchFamily="34" charset="0"/>
                <a:cs typeface="Tahoma" panose="020B0604030504040204" pitchFamily="34" charset="0"/>
                <a:sym typeface="Gill Sans MT"/>
              </a:rPr>
              <a:t>THANK YOU!</a:t>
            </a:r>
          </a:p>
          <a:p>
            <a:pPr lvl="0" algn="ctr"/>
            <a:endParaRPr sz="4800" b="1" dirty="0">
              <a:latin typeface="Tahoma" panose="020B0604030504040204" pitchFamily="34" charset="0"/>
              <a:ea typeface="Tahoma" panose="020B0604030504040204" pitchFamily="34" charset="0"/>
              <a:cs typeface="Tahoma" panose="020B0604030504040204" pitchFamily="34" charset="0"/>
              <a:sym typeface="Gill Sans MT"/>
            </a:endParaRPr>
          </a:p>
        </p:txBody>
      </p:sp>
      <p:sp>
        <p:nvSpPr>
          <p:cNvPr id="3" name="Rectangle 2"/>
          <p:cNvSpPr/>
          <p:nvPr/>
        </p:nvSpPr>
        <p:spPr>
          <a:xfrm>
            <a:off x="2476500" y="5431599"/>
            <a:ext cx="4953000" cy="923330"/>
          </a:xfrm>
          <a:prstGeom prst="rect">
            <a:avLst/>
          </a:prstGeom>
        </p:spPr>
        <p:txBody>
          <a:bodyPr>
            <a:spAutoFit/>
          </a:bodyPr>
          <a:lstStyle/>
          <a:p>
            <a:pPr algn="ctr">
              <a:lnSpc>
                <a:spcPct val="100000"/>
              </a:lnSpc>
              <a:spcBef>
                <a:spcPct val="0"/>
              </a:spcBef>
            </a:pPr>
            <a:endParaRPr lang="en-US" altLang="en-US" b="1" dirty="0" smtClean="0">
              <a:latin typeface="Calibri" panose="020F0502020204030204" pitchFamily="34" charset="0"/>
              <a:ea typeface="SimSun" panose="02010600030101010101" pitchFamily="2" charset="-122"/>
              <a:cs typeface="Arial" panose="020B0604020202020204" pitchFamily="34" charset="0"/>
            </a:endParaRPr>
          </a:p>
          <a:p>
            <a:pPr algn="ctr">
              <a:lnSpc>
                <a:spcPct val="100000"/>
              </a:lnSpc>
              <a:spcBef>
                <a:spcPct val="0"/>
              </a:spcBef>
            </a:pPr>
            <a:r>
              <a:rPr lang="en-US" altLang="en-US" b="1" dirty="0" smtClean="0">
                <a:latin typeface="Tahoma" panose="020B0604030504040204" pitchFamily="34" charset="0"/>
                <a:ea typeface="Tahoma" panose="020B0604030504040204" pitchFamily="34" charset="0"/>
                <a:cs typeface="Tahoma" panose="020B0604030504040204" pitchFamily="34" charset="0"/>
              </a:rPr>
              <a:t>December </a:t>
            </a:r>
            <a:r>
              <a:rPr lang="en-US" altLang="en-US" b="1" dirty="0">
                <a:latin typeface="Tahoma" panose="020B0604030504040204" pitchFamily="34" charset="0"/>
                <a:ea typeface="Tahoma" panose="020B0604030504040204" pitchFamily="34" charset="0"/>
                <a:cs typeface="Tahoma" panose="020B0604030504040204" pitchFamily="34" charset="0"/>
              </a:rPr>
              <a:t>6, 2016</a:t>
            </a:r>
          </a:p>
          <a:p>
            <a:pPr algn="ctr">
              <a:lnSpc>
                <a:spcPct val="100000"/>
              </a:lnSpc>
              <a:spcBef>
                <a:spcPct val="0"/>
              </a:spcBef>
            </a:pPr>
            <a:r>
              <a:rPr lang="en-US" altLang="en-US" b="1" dirty="0">
                <a:latin typeface="Tahoma" panose="020B0604030504040204" pitchFamily="34" charset="0"/>
                <a:ea typeface="Tahoma" panose="020B0604030504040204" pitchFamily="34" charset="0"/>
                <a:cs typeface="Tahoma" panose="020B0604030504040204" pitchFamily="34" charset="0"/>
              </a:rPr>
              <a:t>Crowne Plaza Hotel, Pasig City </a:t>
            </a:r>
          </a:p>
        </p:txBody>
      </p:sp>
    </p:spTree>
    <p:extLst>
      <p:ext uri="{BB962C8B-B14F-4D97-AF65-F5344CB8AC3E}">
        <p14:creationId xmlns:p14="http://schemas.microsoft.com/office/powerpoint/2010/main" val="8159955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p:nvPr/>
        </p:nvSpPr>
        <p:spPr>
          <a:xfrm>
            <a:off x="847725" y="2514600"/>
            <a:ext cx="8753475" cy="83099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4800" i="1">
                <a:solidFill>
                  <a:srgbClr val="1F4E79"/>
                </a:solidFill>
                <a:latin typeface="Palatino Linotype"/>
                <a:ea typeface="Palatino Linotype"/>
                <a:cs typeface="Palatino Linotype"/>
                <a:sym typeface="Palatino Linotype"/>
              </a:defRPr>
            </a:lvl1pPr>
          </a:lstStyle>
          <a:p>
            <a:pPr lvl="0">
              <a:defRPr sz="1800" i="0">
                <a:solidFill>
                  <a:srgbClr val="000000"/>
                </a:solidFill>
              </a:defRPr>
            </a:pPr>
            <a:endParaRPr sz="4800" i="1" dirty="0">
              <a:solidFill>
                <a:srgbClr val="1F4E79"/>
              </a:solidFill>
            </a:endParaRPr>
          </a:p>
        </p:txBody>
      </p:sp>
      <p:pic>
        <p:nvPicPr>
          <p:cNvPr id="225" name="image.png"/>
          <p:cNvPicPr/>
          <p:nvPr/>
        </p:nvPicPr>
        <p:blipFill>
          <a:blip r:embed="rId3">
            <a:extLst/>
          </a:blip>
          <a:stretch>
            <a:fillRect/>
          </a:stretch>
        </p:blipFill>
        <p:spPr>
          <a:xfrm>
            <a:off x="0" y="6269037"/>
            <a:ext cx="9906000" cy="588963"/>
          </a:xfrm>
          <a:prstGeom prst="rect">
            <a:avLst/>
          </a:prstGeom>
          <a:ln w="12700">
            <a:miter lim="400000"/>
          </a:ln>
        </p:spPr>
      </p:pic>
      <p:sp>
        <p:nvSpPr>
          <p:cNvPr id="226" name="Shape 226"/>
          <p:cNvSpPr/>
          <p:nvPr/>
        </p:nvSpPr>
        <p:spPr>
          <a:xfrm>
            <a:off x="7442200" y="6305550"/>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26</a:t>
            </a:r>
          </a:p>
        </p:txBody>
      </p:sp>
      <p:sp>
        <p:nvSpPr>
          <p:cNvPr id="2" name="Rectangle 1"/>
          <p:cNvSpPr/>
          <p:nvPr/>
        </p:nvSpPr>
        <p:spPr>
          <a:xfrm>
            <a:off x="2223247" y="519952"/>
            <a:ext cx="6239435" cy="1498872"/>
          </a:xfrm>
          <a:prstGeom prst="rect">
            <a:avLst/>
          </a:prstGeom>
        </p:spPr>
        <p:txBody>
          <a:bodyPr wrap="square">
            <a:spAutoFit/>
          </a:bodyPr>
          <a:lstStyle/>
          <a:p>
            <a:pPr algn="ctr">
              <a:lnSpc>
                <a:spcPct val="90000"/>
              </a:lnSpc>
              <a:spcBef>
                <a:spcPts val="550"/>
              </a:spcBef>
            </a:pPr>
            <a:endParaRPr lang="en-US" altLang="en-US" sz="4800" dirty="0" smtClean="0">
              <a:latin typeface="Calibri" panose="020F0502020204030204" pitchFamily="34" charset="0"/>
              <a:ea typeface="ヒラギノ明朝 ProN W3"/>
              <a:cs typeface="ヒラギノ明朝 ProN W3"/>
              <a:sym typeface="Palatino" pitchFamily="18" charset="0"/>
            </a:endParaRPr>
          </a:p>
          <a:p>
            <a:pPr algn="ctr">
              <a:lnSpc>
                <a:spcPct val="90000"/>
              </a:lnSpc>
              <a:spcBef>
                <a:spcPts val="550"/>
              </a:spcBef>
            </a:pPr>
            <a:endParaRPr lang="en-US" altLang="en-US" sz="4800" dirty="0">
              <a:latin typeface="Calibri" panose="020F0502020204030204" pitchFamily="34" charset="0"/>
              <a:ea typeface="ヒラギノ明朝 ProN W3"/>
              <a:cs typeface="ヒラギノ明朝 ProN W3"/>
              <a:sym typeface="Palatino" pitchFamily="18" charset="0"/>
            </a:endParaRPr>
          </a:p>
        </p:txBody>
      </p:sp>
      <p:sp>
        <p:nvSpPr>
          <p:cNvPr id="3" name="Rectangle 2"/>
          <p:cNvSpPr/>
          <p:nvPr/>
        </p:nvSpPr>
        <p:spPr>
          <a:xfrm>
            <a:off x="3908613" y="256326"/>
            <a:ext cx="7721760" cy="523220"/>
          </a:xfrm>
          <a:prstGeom prst="rect">
            <a:avLst/>
          </a:prstGeom>
        </p:spPr>
        <p:txBody>
          <a:bodyPr wrap="square">
            <a:spAutoFit/>
          </a:bodyPr>
          <a:lstStyle/>
          <a:p>
            <a:r>
              <a:rPr lang="en-US" altLang="en-US" sz="2800" dirty="0">
                <a:solidFill>
                  <a:srgbClr val="BC8F00"/>
                </a:solidFill>
                <a:latin typeface="Calibri" panose="020F0502020204030204" pitchFamily="34" charset="0"/>
              </a:rPr>
              <a:t>Budget program evaluation within DBM</a:t>
            </a:r>
            <a:endParaRPr lang="en-PH" sz="2800" dirty="0">
              <a:latin typeface="Calibri" panose="020F0502020204030204" pitchFamily="34" charset="0"/>
            </a:endParaRPr>
          </a:p>
        </p:txBody>
      </p:sp>
      <p:cxnSp>
        <p:nvCxnSpPr>
          <p:cNvPr id="7" name="3 Conector recto"/>
          <p:cNvCxnSpPr/>
          <p:nvPr/>
        </p:nvCxnSpPr>
        <p:spPr>
          <a:xfrm flipH="1">
            <a:off x="3980329" y="950259"/>
            <a:ext cx="5773271" cy="0"/>
          </a:xfrm>
          <a:prstGeom prst="line">
            <a:avLst/>
          </a:prstGeom>
          <a:ln w="50800">
            <a:solidFill>
              <a:srgbClr val="BC8F00"/>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46847" y="1201270"/>
            <a:ext cx="7709647" cy="5693866"/>
          </a:xfrm>
          <a:prstGeom prst="rect">
            <a:avLst/>
          </a:prstGeom>
        </p:spPr>
        <p:txBody>
          <a:bodyPr wrap="square">
            <a:spAutoFit/>
          </a:bodyPr>
          <a:lstStyle/>
          <a:p>
            <a:pPr>
              <a:defRPr/>
            </a:pPr>
            <a:r>
              <a:rPr lang="en-US" sz="2400" b="1" dirty="0">
                <a:latin typeface="Calibri" panose="020F0502020204030204" pitchFamily="34" charset="0"/>
                <a:cs typeface="Arial" charset="0"/>
              </a:rPr>
              <a:t>Strengths</a:t>
            </a:r>
          </a:p>
          <a:p>
            <a:pPr>
              <a:defRPr/>
            </a:pPr>
            <a:endParaRPr lang="en-US" sz="1200" dirty="0">
              <a:latin typeface="Calibri" panose="020F0502020204030204" pitchFamily="34" charset="0"/>
              <a:cs typeface="Arial" charset="0"/>
            </a:endParaRPr>
          </a:p>
          <a:p>
            <a:pPr marL="342900">
              <a:buFont typeface="Arial" pitchFamily="34" charset="0"/>
              <a:buChar char="•"/>
              <a:defRPr/>
            </a:pPr>
            <a:r>
              <a:rPr lang="en-US" sz="2000" dirty="0" smtClean="0">
                <a:latin typeface="Calibri" panose="020F0502020204030204" pitchFamily="34" charset="0"/>
                <a:cs typeface="Arial" charset="0"/>
              </a:rPr>
              <a:t>  Fully </a:t>
            </a:r>
            <a:r>
              <a:rPr lang="en-US" sz="2000" dirty="0">
                <a:latin typeface="Calibri" panose="020F0502020204030204" pitchFamily="34" charset="0"/>
                <a:cs typeface="Arial" charset="0"/>
              </a:rPr>
              <a:t>tied to annual budget </a:t>
            </a:r>
            <a:r>
              <a:rPr lang="en-US" sz="2000" dirty="0" smtClean="0">
                <a:latin typeface="Calibri" panose="020F0502020204030204" pitchFamily="34" charset="0"/>
                <a:cs typeface="Arial" charset="0"/>
              </a:rPr>
              <a:t>decision-making</a:t>
            </a:r>
            <a:endParaRPr lang="en-US" sz="2000" dirty="0">
              <a:latin typeface="Calibri" panose="020F0502020204030204" pitchFamily="34" charset="0"/>
              <a:cs typeface="Arial" charset="0"/>
            </a:endParaRPr>
          </a:p>
          <a:p>
            <a:pPr marL="342900">
              <a:buFont typeface="Arial" pitchFamily="34" charset="0"/>
              <a:buChar char="•"/>
              <a:defRPr/>
            </a:pPr>
            <a:r>
              <a:rPr lang="en-US" sz="2000" dirty="0" smtClean="0">
                <a:latin typeface="Calibri" panose="020F0502020204030204" pitchFamily="34" charset="0"/>
                <a:cs typeface="Arial" charset="0"/>
              </a:rPr>
              <a:t>  Takes </a:t>
            </a:r>
            <a:r>
              <a:rPr lang="en-US" sz="2000" dirty="0">
                <a:latin typeface="Calibri" panose="020F0502020204030204" pitchFamily="34" charset="0"/>
                <a:cs typeface="Arial" charset="0"/>
              </a:rPr>
              <a:t>advantage of DBM’s role as </a:t>
            </a:r>
            <a:r>
              <a:rPr lang="en-US" sz="2000" dirty="0" smtClean="0">
                <a:latin typeface="Calibri" panose="020F0502020204030204" pitchFamily="34" charset="0"/>
                <a:cs typeface="Arial" charset="0"/>
              </a:rPr>
              <a:t>DBCC Head</a:t>
            </a:r>
            <a:endParaRPr lang="en-US" sz="2000" dirty="0">
              <a:latin typeface="Calibri" panose="020F0502020204030204" pitchFamily="34" charset="0"/>
              <a:cs typeface="Arial" charset="0"/>
            </a:endParaRPr>
          </a:p>
          <a:p>
            <a:pPr marL="342900">
              <a:buFont typeface="Arial" pitchFamily="34" charset="0"/>
              <a:buChar char="•"/>
              <a:defRPr/>
            </a:pPr>
            <a:r>
              <a:rPr lang="en-US" sz="2000" dirty="0" smtClean="0">
                <a:latin typeface="Calibri" panose="020F0502020204030204" pitchFamily="34" charset="0"/>
                <a:cs typeface="Arial" charset="0"/>
              </a:rPr>
              <a:t>  Adds </a:t>
            </a:r>
            <a:r>
              <a:rPr lang="en-US" sz="2000" dirty="0">
                <a:latin typeface="Calibri" panose="020F0502020204030204" pitchFamily="34" charset="0"/>
                <a:cs typeface="Arial" charset="0"/>
              </a:rPr>
              <a:t>independence from implementation</a:t>
            </a:r>
          </a:p>
          <a:p>
            <a:pPr marL="342900">
              <a:buFont typeface="Arial" pitchFamily="34" charset="0"/>
              <a:buChar char="•"/>
              <a:defRPr/>
            </a:pPr>
            <a:r>
              <a:rPr lang="en-US" sz="2000" dirty="0" smtClean="0">
                <a:latin typeface="Calibri" panose="020F0502020204030204" pitchFamily="34" charset="0"/>
                <a:cs typeface="Arial" charset="0"/>
              </a:rPr>
              <a:t>  Can </a:t>
            </a:r>
            <a:r>
              <a:rPr lang="en-US" sz="2000" dirty="0">
                <a:latin typeface="Calibri" panose="020F0502020204030204" pitchFamily="34" charset="0"/>
                <a:cs typeface="Arial" charset="0"/>
              </a:rPr>
              <a:t>build on ZBB, budget reviews experience </a:t>
            </a:r>
          </a:p>
          <a:p>
            <a:pPr marL="342900">
              <a:buFont typeface="Arial" pitchFamily="34" charset="0"/>
              <a:buChar char="•"/>
              <a:defRPr/>
            </a:pPr>
            <a:r>
              <a:rPr lang="en-US" sz="2000" dirty="0" smtClean="0">
                <a:latin typeface="Calibri" panose="020F0502020204030204" pitchFamily="34" charset="0"/>
                <a:cs typeface="Arial" charset="0"/>
              </a:rPr>
              <a:t>  Budget </a:t>
            </a:r>
            <a:r>
              <a:rPr lang="en-US" sz="2000" dirty="0">
                <a:latin typeface="Calibri" panose="020F0502020204030204" pitchFamily="34" charset="0"/>
                <a:cs typeface="Arial" charset="0"/>
              </a:rPr>
              <a:t>and PBS as strong channels for </a:t>
            </a:r>
            <a:r>
              <a:rPr lang="en-US" sz="2000" dirty="0" smtClean="0">
                <a:latin typeface="Calibri" panose="020F0502020204030204" pitchFamily="34" charset="0"/>
                <a:cs typeface="Arial" charset="0"/>
              </a:rPr>
              <a:t>agency’s</a:t>
            </a:r>
          </a:p>
          <a:p>
            <a:pPr marL="342900">
              <a:defRPr/>
            </a:pPr>
            <a:r>
              <a:rPr lang="en-US" sz="2000" dirty="0">
                <a:latin typeface="Calibri" panose="020F0502020204030204" pitchFamily="34" charset="0"/>
                <a:cs typeface="Arial" charset="0"/>
              </a:rPr>
              <a:t> </a:t>
            </a:r>
            <a:r>
              <a:rPr lang="en-US" sz="2000" dirty="0" smtClean="0">
                <a:latin typeface="Calibri" panose="020F0502020204030204" pitchFamily="34" charset="0"/>
                <a:cs typeface="Arial" charset="0"/>
              </a:rPr>
              <a:t>  performance improvement</a:t>
            </a:r>
            <a:endParaRPr lang="en-US" sz="2000" dirty="0">
              <a:latin typeface="Calibri" panose="020F0502020204030204" pitchFamily="34" charset="0"/>
              <a:cs typeface="Arial" charset="0"/>
            </a:endParaRPr>
          </a:p>
          <a:p>
            <a:pPr marL="342900">
              <a:buFont typeface="Arial" pitchFamily="34" charset="0"/>
              <a:buChar char="•"/>
              <a:defRPr/>
            </a:pPr>
            <a:r>
              <a:rPr lang="en-US" sz="2000" dirty="0" smtClean="0">
                <a:latin typeface="Calibri" panose="020F0502020204030204" pitchFamily="34" charset="0"/>
                <a:cs typeface="Arial" charset="0"/>
              </a:rPr>
              <a:t>  Ensure </a:t>
            </a:r>
            <a:r>
              <a:rPr lang="en-US" sz="2000" dirty="0">
                <a:latin typeface="Calibri" panose="020F0502020204030204" pitchFamily="34" charset="0"/>
                <a:cs typeface="Arial" charset="0"/>
              </a:rPr>
              <a:t>funding to conduct evaluation</a:t>
            </a:r>
          </a:p>
          <a:p>
            <a:pPr marL="342900">
              <a:buFont typeface="Arial" pitchFamily="34" charset="0"/>
              <a:buChar char="•"/>
              <a:defRPr/>
            </a:pPr>
            <a:r>
              <a:rPr lang="en-US" sz="2000" dirty="0" smtClean="0">
                <a:latin typeface="Calibri" panose="020F0502020204030204" pitchFamily="34" charset="0"/>
                <a:cs typeface="Arial" charset="0"/>
              </a:rPr>
              <a:t>  Can </a:t>
            </a:r>
            <a:r>
              <a:rPr lang="en-US" sz="2000" dirty="0">
                <a:latin typeface="Calibri" panose="020F0502020204030204" pitchFamily="34" charset="0"/>
                <a:cs typeface="Arial" charset="0"/>
              </a:rPr>
              <a:t>benefit from fiscal analysis </a:t>
            </a:r>
            <a:r>
              <a:rPr lang="en-US" sz="2000" dirty="0" smtClean="0">
                <a:latin typeface="Calibri" panose="020F0502020204030204" pitchFamily="34" charset="0"/>
                <a:cs typeface="Arial" charset="0"/>
              </a:rPr>
              <a:t>capability (if </a:t>
            </a:r>
            <a:r>
              <a:rPr lang="en-US" sz="2000" dirty="0">
                <a:latin typeface="Calibri" panose="020F0502020204030204" pitchFamily="34" charset="0"/>
                <a:cs typeface="Arial" charset="0"/>
              </a:rPr>
              <a:t>located at </a:t>
            </a:r>
            <a:r>
              <a:rPr lang="en-US" sz="2000" dirty="0" smtClean="0">
                <a:latin typeface="Calibri" panose="020F0502020204030204" pitchFamily="34" charset="0"/>
                <a:cs typeface="Arial" charset="0"/>
              </a:rPr>
              <a:t>FPB) </a:t>
            </a:r>
            <a:endParaRPr lang="en-US" sz="2000" dirty="0">
              <a:latin typeface="Calibri" panose="020F0502020204030204" pitchFamily="34" charset="0"/>
              <a:cs typeface="Arial" charset="0"/>
            </a:endParaRPr>
          </a:p>
          <a:p>
            <a:pPr>
              <a:defRPr/>
            </a:pPr>
            <a:endParaRPr lang="en-US" sz="2000" dirty="0">
              <a:latin typeface="Calibri" panose="020F0502020204030204" pitchFamily="34" charset="0"/>
              <a:cs typeface="Arial" charset="0"/>
            </a:endParaRPr>
          </a:p>
          <a:p>
            <a:pPr>
              <a:defRPr/>
            </a:pPr>
            <a:r>
              <a:rPr lang="en-US" sz="2400" b="1" dirty="0" smtClean="0">
                <a:latin typeface="Calibri" panose="020F0502020204030204" pitchFamily="34" charset="0"/>
                <a:cs typeface="Arial" charset="0"/>
              </a:rPr>
              <a:t>Limitations</a:t>
            </a:r>
          </a:p>
          <a:p>
            <a:pPr>
              <a:defRPr/>
            </a:pPr>
            <a:endParaRPr lang="en-US" sz="2400" dirty="0">
              <a:latin typeface="Calibri" panose="020F0502020204030204" pitchFamily="34" charset="0"/>
              <a:cs typeface="Arial" charset="0"/>
            </a:endParaRPr>
          </a:p>
          <a:p>
            <a:pPr marL="342900" indent="-342900">
              <a:buFont typeface="Arial" panose="020B0604020202020204" pitchFamily="34" charset="0"/>
              <a:buChar char="•"/>
              <a:defRPr/>
            </a:pPr>
            <a:r>
              <a:rPr lang="en-US" sz="2000" dirty="0" smtClean="0">
                <a:latin typeface="Calibri" panose="020F0502020204030204" pitchFamily="34" charset="0"/>
                <a:cs typeface="Arial" charset="0"/>
              </a:rPr>
              <a:t>No </a:t>
            </a:r>
            <a:r>
              <a:rPr lang="en-US" sz="2000" dirty="0">
                <a:latin typeface="Calibri" panose="020F0502020204030204" pitchFamily="34" charset="0"/>
                <a:cs typeface="Arial" charset="0"/>
              </a:rPr>
              <a:t>formal structure yet to coordinate/conduct evaluation </a:t>
            </a:r>
            <a:r>
              <a:rPr lang="en-US" sz="2000" dirty="0" smtClean="0">
                <a:latin typeface="Calibri" panose="020F0502020204030204" pitchFamily="34" charset="0"/>
                <a:cs typeface="Arial" charset="0"/>
              </a:rPr>
              <a:t>work </a:t>
            </a:r>
            <a:r>
              <a:rPr lang="en-US" sz="2000" dirty="0" smtClean="0">
                <a:solidFill>
                  <a:schemeClr val="bg1"/>
                </a:solidFill>
                <a:latin typeface="Calibri" panose="020F0502020204030204" pitchFamily="34" charset="0"/>
                <a:cs typeface="Arial" charset="0"/>
              </a:rPr>
              <a:t>although </a:t>
            </a:r>
            <a:r>
              <a:rPr lang="en-US" sz="2000" dirty="0">
                <a:solidFill>
                  <a:schemeClr val="bg1"/>
                </a:solidFill>
                <a:latin typeface="Calibri" panose="020F0502020204030204" pitchFamily="34" charset="0"/>
                <a:cs typeface="Arial" charset="0"/>
              </a:rPr>
              <a:t>ad hoc role </a:t>
            </a:r>
            <a:r>
              <a:rPr lang="en-US" sz="2000" dirty="0" smtClean="0">
                <a:solidFill>
                  <a:schemeClr val="bg1"/>
                </a:solidFill>
                <a:latin typeface="Calibri" panose="020F0502020204030204" pitchFamily="34" charset="0"/>
                <a:cs typeface="Arial" charset="0"/>
              </a:rPr>
              <a:t>of the then </a:t>
            </a:r>
            <a:r>
              <a:rPr lang="en-US" sz="2000" dirty="0">
                <a:solidFill>
                  <a:schemeClr val="bg1"/>
                </a:solidFill>
                <a:latin typeface="Calibri" panose="020F0502020204030204" pitchFamily="34" charset="0"/>
                <a:cs typeface="Arial" charset="0"/>
              </a:rPr>
              <a:t>FPB</a:t>
            </a:r>
          </a:p>
          <a:p>
            <a:pPr algn="r">
              <a:defRPr/>
            </a:pPr>
            <a:endParaRPr lang="en-US" sz="2000" dirty="0">
              <a:latin typeface="Arial" charset="0"/>
              <a:cs typeface="Arial" charset="0"/>
            </a:endParaRPr>
          </a:p>
          <a:p>
            <a:pPr marL="342900" indent="-342900" algn="r">
              <a:buFont typeface="Arial" panose="020B0604020202020204" pitchFamily="34" charset="0"/>
              <a:buChar char="•"/>
              <a:defRPr/>
            </a:pPr>
            <a:endParaRPr lang="en-US" sz="2000" dirty="0">
              <a:latin typeface="Arial" charset="0"/>
              <a:cs typeface="Arial" charset="0"/>
            </a:endParaRPr>
          </a:p>
          <a:p>
            <a:pPr marL="342900" indent="-342900" algn="r">
              <a:buFont typeface="Arial" panose="020B0604020202020204" pitchFamily="34" charset="0"/>
              <a:buChar char="•"/>
              <a:defRPr/>
            </a:pPr>
            <a:endParaRPr lang="en-US" sz="2000" dirty="0" smtClean="0">
              <a:latin typeface="Arial" charset="0"/>
              <a:cs typeface="Arial" charset="0"/>
            </a:endParaRPr>
          </a:p>
        </p:txBody>
      </p:sp>
    </p:spTree>
    <p:extLst>
      <p:ext uri="{BB962C8B-B14F-4D97-AF65-F5344CB8AC3E}">
        <p14:creationId xmlns:p14="http://schemas.microsoft.com/office/powerpoint/2010/main" val="3385561771"/>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4</a:t>
            </a:r>
          </a:p>
        </p:txBody>
      </p:sp>
      <p:sp>
        <p:nvSpPr>
          <p:cNvPr id="31" name="Shape 31"/>
          <p:cNvSpPr/>
          <p:nvPr/>
        </p:nvSpPr>
        <p:spPr>
          <a:xfrm>
            <a:off x="616883" y="200156"/>
            <a:ext cx="9906002" cy="58477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3200">
                <a:latin typeface="Gill Sans MT"/>
                <a:ea typeface="Gill Sans MT"/>
                <a:cs typeface="Gill Sans MT"/>
                <a:sym typeface="Gill Sans MT"/>
              </a:defRPr>
            </a:lvl1pPr>
          </a:lstStyle>
          <a:p>
            <a:pPr lvl="0">
              <a:defRPr sz="1800"/>
            </a:pPr>
            <a:endParaRPr sz="3200" dirty="0"/>
          </a:p>
        </p:txBody>
      </p:sp>
      <p:sp>
        <p:nvSpPr>
          <p:cNvPr id="32" name="Shape 32"/>
          <p:cNvSpPr/>
          <p:nvPr/>
        </p:nvSpPr>
        <p:spPr>
          <a:xfrm>
            <a:off x="311150" y="609600"/>
            <a:ext cx="2057400" cy="36933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a:latin typeface="Arial"/>
                <a:ea typeface="Arial"/>
                <a:cs typeface="Arial"/>
                <a:sym typeface="Arial"/>
              </a:defRPr>
            </a:lvl1pPr>
          </a:lstStyle>
          <a:p>
            <a:pPr lvl="0"/>
            <a:endParaRPr dirty="0"/>
          </a:p>
        </p:txBody>
      </p:sp>
      <p:pic>
        <p:nvPicPr>
          <p:cNvPr id="33" name="image.png"/>
          <p:cNvPicPr/>
          <p:nvPr/>
        </p:nvPicPr>
        <p:blipFill>
          <a:blip r:embed="rId3">
            <a:extLst/>
          </a:blip>
          <a:stretch>
            <a:fillRect/>
          </a:stretch>
        </p:blipFill>
        <p:spPr>
          <a:xfrm>
            <a:off x="0" y="6269037"/>
            <a:ext cx="9906000" cy="588963"/>
          </a:xfrm>
          <a:prstGeom prst="rect">
            <a:avLst/>
          </a:prstGeom>
          <a:ln w="12700">
            <a:miter lim="400000"/>
          </a:ln>
        </p:spPr>
      </p:pic>
      <p:sp>
        <p:nvSpPr>
          <p:cNvPr id="2" name="Rectangle 1"/>
          <p:cNvSpPr/>
          <p:nvPr/>
        </p:nvSpPr>
        <p:spPr>
          <a:xfrm>
            <a:off x="1965138" y="784931"/>
            <a:ext cx="6173485" cy="698012"/>
          </a:xfrm>
          <a:prstGeom prst="rect">
            <a:avLst/>
          </a:prstGeom>
        </p:spPr>
        <p:txBody>
          <a:bodyPr wrap="none">
            <a:spAutoFit/>
          </a:bodyPr>
          <a:lstStyle/>
          <a:p>
            <a:pPr algn="ctr">
              <a:lnSpc>
                <a:spcPct val="80000"/>
              </a:lnSpc>
              <a:defRPr/>
            </a:pPr>
            <a:r>
              <a:rPr lang="en-US" altLang="en-US" sz="4800" b="1" dirty="0">
                <a:solidFill>
                  <a:schemeClr val="accent5">
                    <a:lumMod val="50000"/>
                  </a:schemeClr>
                </a:solidFill>
                <a:latin typeface="Calibri" panose="020F0502020204030204" pitchFamily="34" charset="0"/>
                <a:ea typeface="ヒラギノ角ゴ ProN W6"/>
                <a:cs typeface="ヒラギノ角ゴ ProN W6"/>
                <a:sym typeface="Charcoal CY"/>
              </a:rPr>
              <a:t>Outline of Presentation</a:t>
            </a:r>
          </a:p>
        </p:txBody>
      </p:sp>
      <p:sp>
        <p:nvSpPr>
          <p:cNvPr id="8" name="TextBox 7"/>
          <p:cNvSpPr txBox="1">
            <a:spLocks noChangeArrowheads="1"/>
          </p:cNvSpPr>
          <p:nvPr/>
        </p:nvSpPr>
        <p:spPr bwMode="auto">
          <a:xfrm>
            <a:off x="1694703" y="2067718"/>
            <a:ext cx="7934325" cy="217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50000"/>
              </a:lnSpc>
              <a:spcBef>
                <a:spcPct val="0"/>
              </a:spcBef>
              <a:buFont typeface="Calibri Light" panose="020F0302020204030204" pitchFamily="34" charset="0"/>
              <a:buAutoNum type="romanUcPeriod"/>
            </a:pPr>
            <a:r>
              <a:rPr lang="en-PH" altLang="en-US" sz="3000" dirty="0" smtClean="0">
                <a:solidFill>
                  <a:srgbClr val="203864"/>
                </a:solidFill>
              </a:rPr>
              <a:t>Origin, Rationale and Criteria</a:t>
            </a:r>
          </a:p>
          <a:p>
            <a:pPr>
              <a:lnSpc>
                <a:spcPct val="150000"/>
              </a:lnSpc>
              <a:spcBef>
                <a:spcPct val="0"/>
              </a:spcBef>
              <a:buFont typeface="Calibri Light" panose="020F0302020204030204" pitchFamily="34" charset="0"/>
              <a:buAutoNum type="romanUcPeriod"/>
            </a:pPr>
            <a:r>
              <a:rPr lang="en-PH" altLang="en-US" sz="3000" dirty="0" smtClean="0">
                <a:solidFill>
                  <a:srgbClr val="203864"/>
                </a:solidFill>
              </a:rPr>
              <a:t>Highlights of Studies’ </a:t>
            </a:r>
            <a:r>
              <a:rPr lang="en-PH" altLang="en-US" sz="3000" dirty="0">
                <a:solidFill>
                  <a:srgbClr val="203864"/>
                </a:solidFill>
              </a:rPr>
              <a:t>Impact</a:t>
            </a:r>
          </a:p>
          <a:p>
            <a:pPr>
              <a:lnSpc>
                <a:spcPct val="150000"/>
              </a:lnSpc>
              <a:spcBef>
                <a:spcPct val="0"/>
              </a:spcBef>
              <a:buFont typeface="Calibri Light" panose="020F0302020204030204" pitchFamily="34" charset="0"/>
              <a:buAutoNum type="romanUcPeriod"/>
            </a:pPr>
            <a:r>
              <a:rPr lang="en-PH" altLang="en-US" sz="3000" dirty="0" smtClean="0">
                <a:solidFill>
                  <a:srgbClr val="203864"/>
                </a:solidFill>
              </a:rPr>
              <a:t>Program Evaluations Moving Forward</a:t>
            </a:r>
            <a:endParaRPr lang="en-PH" altLang="en-US" sz="3000" dirty="0">
              <a:solidFill>
                <a:srgbClr val="203864"/>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hape 44"/>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6</a:t>
            </a:r>
          </a:p>
        </p:txBody>
      </p:sp>
      <p:pic>
        <p:nvPicPr>
          <p:cNvPr id="45" name="image.png"/>
          <p:cNvPicPr/>
          <p:nvPr/>
        </p:nvPicPr>
        <p:blipFill>
          <a:blip r:embed="rId3">
            <a:extLst/>
          </a:blip>
          <a:stretch>
            <a:fillRect/>
          </a:stretch>
        </p:blipFill>
        <p:spPr>
          <a:xfrm>
            <a:off x="1176057" y="1783324"/>
            <a:ext cx="8467725" cy="1990164"/>
          </a:xfrm>
          <a:prstGeom prst="rect">
            <a:avLst/>
          </a:prstGeom>
          <a:ln w="12700">
            <a:miter lim="400000"/>
          </a:ln>
        </p:spPr>
      </p:pic>
      <p:pic>
        <p:nvPicPr>
          <p:cNvPr id="52" name="image.png"/>
          <p:cNvPicPr/>
          <p:nvPr/>
        </p:nvPicPr>
        <p:blipFill>
          <a:blip r:embed="rId4">
            <a:extLst/>
          </a:blip>
          <a:stretch>
            <a:fillRect/>
          </a:stretch>
        </p:blipFill>
        <p:spPr>
          <a:xfrm>
            <a:off x="0" y="6269037"/>
            <a:ext cx="9906000" cy="588963"/>
          </a:xfrm>
          <a:prstGeom prst="rect">
            <a:avLst/>
          </a:prstGeom>
          <a:ln w="12700">
            <a:miter lim="400000"/>
          </a:ln>
        </p:spPr>
      </p:pic>
      <p:sp>
        <p:nvSpPr>
          <p:cNvPr id="2" name="Rectangle 1"/>
          <p:cNvSpPr/>
          <p:nvPr/>
        </p:nvSpPr>
        <p:spPr>
          <a:xfrm>
            <a:off x="1999129" y="1986053"/>
            <a:ext cx="5907742" cy="2240613"/>
          </a:xfrm>
          <a:prstGeom prst="rect">
            <a:avLst/>
          </a:prstGeom>
        </p:spPr>
        <p:txBody>
          <a:bodyPr wrap="square">
            <a:spAutoFit/>
          </a:bodyPr>
          <a:lstStyle/>
          <a:p>
            <a:pPr algn="l">
              <a:lnSpc>
                <a:spcPct val="90000"/>
              </a:lnSpc>
              <a:spcBef>
                <a:spcPts val="550"/>
              </a:spcBef>
            </a:pPr>
            <a:r>
              <a:rPr lang="en-US" altLang="en-US" sz="4800" dirty="0" smtClean="0">
                <a:latin typeface="Calibri" panose="020F0502020204030204" pitchFamily="34" charset="0"/>
                <a:ea typeface="ヒラギノ明朝 ProN W3"/>
                <a:cs typeface="ヒラギノ明朝 ProN W3"/>
                <a:sym typeface="Palatino" pitchFamily="18" charset="0"/>
              </a:rPr>
              <a:t>I. Origin, Rationale and</a:t>
            </a:r>
          </a:p>
          <a:p>
            <a:pPr algn="l">
              <a:lnSpc>
                <a:spcPct val="90000"/>
              </a:lnSpc>
              <a:spcBef>
                <a:spcPts val="550"/>
              </a:spcBef>
            </a:pPr>
            <a:r>
              <a:rPr lang="en-US" altLang="en-US" sz="4800" dirty="0">
                <a:latin typeface="Calibri" panose="020F0502020204030204" pitchFamily="34" charset="0"/>
                <a:ea typeface="ヒラギノ明朝 ProN W3"/>
                <a:cs typeface="ヒラギノ明朝 ProN W3"/>
                <a:sym typeface="Palatino" pitchFamily="18" charset="0"/>
              </a:rPr>
              <a:t> </a:t>
            </a:r>
            <a:r>
              <a:rPr lang="en-US" altLang="en-US" sz="4800" dirty="0" smtClean="0">
                <a:latin typeface="Calibri" panose="020F0502020204030204" pitchFamily="34" charset="0"/>
                <a:ea typeface="ヒラギノ明朝 ProN W3"/>
                <a:cs typeface="ヒラギノ明朝 ProN W3"/>
                <a:sym typeface="Palatino" pitchFamily="18" charset="0"/>
              </a:rPr>
              <a:t>   Criteria for the ZBB</a:t>
            </a:r>
          </a:p>
          <a:p>
            <a:pPr algn="l">
              <a:lnSpc>
                <a:spcPct val="90000"/>
              </a:lnSpc>
              <a:spcBef>
                <a:spcPts val="550"/>
              </a:spcBef>
            </a:pPr>
            <a:r>
              <a:rPr lang="en-US" altLang="en-US" sz="4800" dirty="0">
                <a:latin typeface="Calibri" panose="020F0502020204030204" pitchFamily="34" charset="0"/>
                <a:ea typeface="ヒラギノ明朝 ProN W3"/>
                <a:cs typeface="ヒラギノ明朝 ProN W3"/>
                <a:sym typeface="Palatino" pitchFamily="18" charset="0"/>
              </a:rPr>
              <a:t> </a:t>
            </a:r>
            <a:r>
              <a:rPr lang="en-US" altLang="en-US" sz="4800" dirty="0" smtClean="0">
                <a:latin typeface="Calibri" panose="020F0502020204030204" pitchFamily="34" charset="0"/>
                <a:ea typeface="ヒラギノ明朝 ProN W3"/>
                <a:cs typeface="ヒラギノ明朝 ProN W3"/>
                <a:sym typeface="Palatino" pitchFamily="18" charset="0"/>
              </a:rPr>
              <a:t>   Reviews</a:t>
            </a:r>
            <a:endParaRPr lang="en-US" altLang="en-US" sz="4800" dirty="0">
              <a:latin typeface="Calibri" panose="020F0502020204030204" pitchFamily="34" charset="0"/>
              <a:ea typeface="ヒラギノ明朝 ProN W3"/>
              <a:cs typeface="ヒラギノ明朝 ProN W3"/>
              <a:sym typeface="Palatino" pitchFamily="18"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title" idx="4294967295"/>
          </p:nvPr>
        </p:nvSpPr>
        <p:spPr>
          <a:xfrm>
            <a:off x="0" y="190500"/>
            <a:ext cx="8750300" cy="6397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defTabSz="813816">
              <a:defRPr sz="3916">
                <a:latin typeface="Arial"/>
                <a:ea typeface="Arial"/>
                <a:cs typeface="Arial"/>
                <a:sym typeface="Arial"/>
              </a:defRPr>
            </a:lvl1pPr>
          </a:lstStyle>
          <a:p>
            <a:pPr algn="l">
              <a:lnSpc>
                <a:spcPct val="80000"/>
              </a:lnSpc>
              <a:spcBef>
                <a:spcPct val="0"/>
              </a:spcBef>
            </a:pPr>
            <a:r>
              <a:rPr lang="en-US" altLang="en-US" sz="4800" b="1" dirty="0">
                <a:solidFill>
                  <a:srgbClr val="000000"/>
                </a:solidFill>
                <a:latin typeface="Calibri" panose="020F0502020204030204" pitchFamily="34" charset="0"/>
                <a:ea typeface="ヒラギノ角ゴ ProN W6"/>
                <a:cs typeface="ヒラギノ角ゴ ProN W6"/>
                <a:sym typeface="Charcoal CY"/>
              </a:rPr>
              <a:t>Origin </a:t>
            </a:r>
          </a:p>
        </p:txBody>
      </p:sp>
      <p:pic>
        <p:nvPicPr>
          <p:cNvPr id="57" name="image.png"/>
          <p:cNvPicPr/>
          <p:nvPr/>
        </p:nvPicPr>
        <p:blipFill>
          <a:blip r:embed="rId3">
            <a:extLst/>
          </a:blip>
          <a:stretch>
            <a:fillRect/>
          </a:stretch>
        </p:blipFill>
        <p:spPr>
          <a:xfrm>
            <a:off x="0" y="6269037"/>
            <a:ext cx="9906000" cy="588963"/>
          </a:xfrm>
          <a:prstGeom prst="rect">
            <a:avLst/>
          </a:prstGeom>
          <a:ln w="12700">
            <a:miter lim="400000"/>
          </a:ln>
        </p:spPr>
      </p:pic>
      <p:sp>
        <p:nvSpPr>
          <p:cNvPr id="2" name="Rectangle 1"/>
          <p:cNvSpPr/>
          <p:nvPr/>
        </p:nvSpPr>
        <p:spPr>
          <a:xfrm>
            <a:off x="1768289" y="964883"/>
            <a:ext cx="6676464" cy="683264"/>
          </a:xfrm>
          <a:prstGeom prst="rect">
            <a:avLst/>
          </a:prstGeom>
        </p:spPr>
        <p:txBody>
          <a:bodyPr wrap="square">
            <a:spAutoFit/>
          </a:bodyPr>
          <a:lstStyle/>
          <a:p>
            <a:pPr algn="ctr">
              <a:lnSpc>
                <a:spcPct val="80000"/>
              </a:lnSpc>
              <a:spcBef>
                <a:spcPct val="0"/>
              </a:spcBef>
              <a:buFontTx/>
              <a:buNone/>
            </a:pPr>
            <a:r>
              <a:rPr lang="en-US" altLang="en-US" sz="2400" dirty="0">
                <a:solidFill>
                  <a:srgbClr val="000000"/>
                </a:solidFill>
                <a:latin typeface="Calibri" panose="020F0502020204030204" pitchFamily="34" charset="0"/>
                <a:ea typeface="ヒラギノ角ゴ ProN W6"/>
                <a:cs typeface="ヒラギノ角ゴ ProN W6"/>
                <a:sym typeface="Charcoal CY"/>
              </a:rPr>
              <a:t>Components of the </a:t>
            </a:r>
          </a:p>
          <a:p>
            <a:pPr algn="ctr">
              <a:lnSpc>
                <a:spcPct val="80000"/>
              </a:lnSpc>
              <a:spcBef>
                <a:spcPct val="0"/>
              </a:spcBef>
              <a:buFontTx/>
              <a:buNone/>
            </a:pPr>
            <a:r>
              <a:rPr lang="en-US" altLang="en-US" sz="2400" dirty="0">
                <a:solidFill>
                  <a:srgbClr val="000000"/>
                </a:solidFill>
                <a:latin typeface="Calibri" panose="020F0502020204030204" pitchFamily="34" charset="0"/>
                <a:ea typeface="ヒラギノ角ゴ ProN W6"/>
                <a:cs typeface="ヒラギノ角ゴ ProN W6"/>
                <a:sym typeface="Charcoal CY"/>
              </a:rPr>
              <a:t>Philippine Public Expenditure Management (PEM)</a:t>
            </a:r>
          </a:p>
        </p:txBody>
      </p:sp>
      <p:sp>
        <p:nvSpPr>
          <p:cNvPr id="6" name="Rounded Rectangle 5"/>
          <p:cNvSpPr/>
          <p:nvPr/>
        </p:nvSpPr>
        <p:spPr>
          <a:xfrm>
            <a:off x="617538" y="2028825"/>
            <a:ext cx="2192337" cy="836613"/>
          </a:xfrm>
          <a:prstGeom prst="round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PH">
              <a:solidFill>
                <a:schemeClr val="accent6">
                  <a:lumMod val="50000"/>
                </a:schemeClr>
              </a:solidFill>
            </a:endParaRPr>
          </a:p>
        </p:txBody>
      </p:sp>
      <p:sp>
        <p:nvSpPr>
          <p:cNvPr id="7" name="Rectangle 27"/>
          <p:cNvSpPr>
            <a:spLocks noChangeArrowheads="1"/>
          </p:cNvSpPr>
          <p:nvPr/>
        </p:nvSpPr>
        <p:spPr bwMode="auto">
          <a:xfrm>
            <a:off x="3302000" y="2251075"/>
            <a:ext cx="2360613"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80000"/>
              </a:lnSpc>
              <a:spcBef>
                <a:spcPct val="0"/>
              </a:spcBef>
              <a:buFontTx/>
              <a:buNone/>
            </a:pPr>
            <a:r>
              <a:rPr lang="en-US" altLang="en-US" dirty="0">
                <a:solidFill>
                  <a:srgbClr val="000000"/>
                </a:solidFill>
                <a:latin typeface="Gill Sans MT" panose="020B0502020104020203" pitchFamily="34" charset="0"/>
                <a:ea typeface="ヒラギノ角ゴ ProN W6"/>
                <a:cs typeface="ヒラギノ角ゴ ProN W6"/>
                <a:sym typeface="Charcoal CY"/>
              </a:rPr>
              <a:t>MTEF</a:t>
            </a:r>
          </a:p>
        </p:txBody>
      </p:sp>
      <p:sp>
        <p:nvSpPr>
          <p:cNvPr id="8" name="Rectangle 29"/>
          <p:cNvSpPr>
            <a:spLocks noChangeArrowheads="1"/>
          </p:cNvSpPr>
          <p:nvPr/>
        </p:nvSpPr>
        <p:spPr bwMode="auto">
          <a:xfrm>
            <a:off x="6130925" y="2251075"/>
            <a:ext cx="2384425"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80000"/>
              </a:lnSpc>
              <a:spcBef>
                <a:spcPct val="0"/>
              </a:spcBef>
              <a:buFontTx/>
              <a:buNone/>
            </a:pPr>
            <a:r>
              <a:rPr lang="en-US" altLang="en-US" dirty="0">
                <a:solidFill>
                  <a:srgbClr val="000000"/>
                </a:solidFill>
                <a:latin typeface="Gill Sans MT" panose="020B0502020104020203" pitchFamily="34" charset="0"/>
                <a:ea typeface="ヒラギノ角ゴ ProN W6"/>
                <a:cs typeface="ヒラギノ角ゴ ProN W6"/>
                <a:sym typeface="Charcoal CY"/>
              </a:rPr>
              <a:t>OPIF</a:t>
            </a:r>
          </a:p>
        </p:txBody>
      </p:sp>
      <p:sp>
        <p:nvSpPr>
          <p:cNvPr id="3" name="Rounded Rectangle 2"/>
          <p:cNvSpPr/>
          <p:nvPr/>
        </p:nvSpPr>
        <p:spPr>
          <a:xfrm>
            <a:off x="4039175" y="1718283"/>
            <a:ext cx="1557244" cy="885347"/>
          </a:xfrm>
          <a:prstGeom prst="roundRect">
            <a:avLst/>
          </a:prstGeom>
          <a:solidFill>
            <a:schemeClr val="bg2">
              <a:lumMod val="20000"/>
              <a:lumOff val="80000"/>
            </a:schemeClr>
          </a:solid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PH" sz="2800" b="0" i="0" u="none" strike="noStrike" cap="none" spc="0" normalizeH="0" baseline="0" dirty="0" smtClean="0">
                <a:ln>
                  <a:noFill/>
                </a:ln>
                <a:solidFill>
                  <a:srgbClr val="000000"/>
                </a:solidFill>
                <a:effectLst/>
                <a:uFillTx/>
                <a:latin typeface="Calibri" panose="020F0502020204030204" pitchFamily="34" charset="0"/>
                <a:sym typeface="Franklin Gothic Book"/>
              </a:rPr>
              <a:t>MTEF	</a:t>
            </a:r>
          </a:p>
          <a:p>
            <a:pPr marL="0" marR="0" indent="0" algn="l" defTabSz="914400" rtl="0" fontAlgn="auto" latinLnBrk="1" hangingPunct="0">
              <a:lnSpc>
                <a:spcPct val="100000"/>
              </a:lnSpc>
              <a:spcBef>
                <a:spcPts val="0"/>
              </a:spcBef>
              <a:spcAft>
                <a:spcPts val="0"/>
              </a:spcAft>
              <a:buClrTx/>
              <a:buSzTx/>
              <a:buFontTx/>
              <a:buNone/>
              <a:tabLst/>
            </a:pPr>
            <a:endParaRPr kumimoji="0" lang="en-PH" sz="1800" b="0" i="0" u="none" strike="noStrike" cap="none" spc="0" normalizeH="0" baseline="0" dirty="0">
              <a:ln>
                <a:noFill/>
              </a:ln>
              <a:solidFill>
                <a:srgbClr val="000000"/>
              </a:solidFill>
              <a:effectLst/>
              <a:uFillTx/>
              <a:latin typeface="Franklin Gothic Book"/>
              <a:ea typeface="Franklin Gothic Book"/>
              <a:cs typeface="Franklin Gothic Book"/>
              <a:sym typeface="Franklin Gothic Book"/>
            </a:endParaRPr>
          </a:p>
        </p:txBody>
      </p:sp>
      <p:sp>
        <p:nvSpPr>
          <p:cNvPr id="11" name="Rounded Rectangle 10"/>
          <p:cNvSpPr/>
          <p:nvPr/>
        </p:nvSpPr>
        <p:spPr>
          <a:xfrm>
            <a:off x="6563300" y="1718283"/>
            <a:ext cx="1597025" cy="885347"/>
          </a:xfrm>
          <a:prstGeom prst="roundRect">
            <a:avLst/>
          </a:prstGeom>
          <a:solidFill>
            <a:schemeClr val="bg2">
              <a:lumMod val="20000"/>
              <a:lumOff val="80000"/>
            </a:schemeClr>
          </a:solidFill>
          <a:ln w="25400" cap="flat">
            <a:solidFill>
              <a:srgbClr val="00B0F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PH" sz="2800" b="0" i="0" u="none" strike="noStrike" cap="none" spc="0" normalizeH="0" baseline="0" dirty="0" smtClean="0">
                <a:ln>
                  <a:noFill/>
                </a:ln>
                <a:solidFill>
                  <a:srgbClr val="000000"/>
                </a:solidFill>
                <a:effectLst/>
                <a:uFillTx/>
                <a:latin typeface="Calibri" panose="020F0502020204030204" pitchFamily="34" charset="0"/>
                <a:sym typeface="Franklin Gothic Book"/>
              </a:rPr>
              <a:t>OPIF</a:t>
            </a:r>
          </a:p>
          <a:p>
            <a:pPr marL="0" marR="0" indent="0" algn="l" defTabSz="914400" rtl="0" fontAlgn="auto" latinLnBrk="1" hangingPunct="0">
              <a:lnSpc>
                <a:spcPct val="100000"/>
              </a:lnSpc>
              <a:spcBef>
                <a:spcPts val="0"/>
              </a:spcBef>
              <a:spcAft>
                <a:spcPts val="0"/>
              </a:spcAft>
              <a:buClrTx/>
              <a:buSzTx/>
              <a:buFontTx/>
              <a:buNone/>
              <a:tabLst/>
            </a:pPr>
            <a:endParaRPr kumimoji="0" lang="en-PH" sz="1800" b="0" i="0" u="none" strike="noStrike" cap="none" spc="0" normalizeH="0" baseline="0" dirty="0">
              <a:ln>
                <a:noFill/>
              </a:ln>
              <a:solidFill>
                <a:srgbClr val="000000"/>
              </a:solidFill>
              <a:effectLst/>
              <a:uFillTx/>
              <a:latin typeface="Franklin Gothic Book"/>
              <a:ea typeface="Franklin Gothic Book"/>
              <a:cs typeface="Franklin Gothic Book"/>
              <a:sym typeface="Franklin Gothic Book"/>
            </a:endParaRPr>
          </a:p>
        </p:txBody>
      </p:sp>
      <p:sp>
        <p:nvSpPr>
          <p:cNvPr id="5" name="Rectangle 4"/>
          <p:cNvSpPr/>
          <p:nvPr/>
        </p:nvSpPr>
        <p:spPr>
          <a:xfrm>
            <a:off x="495300" y="3117436"/>
            <a:ext cx="2257348" cy="341632"/>
          </a:xfrm>
          <a:prstGeom prst="rect">
            <a:avLst/>
          </a:prstGeom>
        </p:spPr>
        <p:txBody>
          <a:bodyPr wrap="none">
            <a:spAutoFit/>
          </a:bodyPr>
          <a:lstStyle/>
          <a:p>
            <a:pPr algn="ctr">
              <a:lnSpc>
                <a:spcPct val="90000"/>
              </a:lnSpc>
              <a:spcBef>
                <a:spcPts val="550"/>
              </a:spcBef>
              <a:defRPr/>
            </a:pPr>
            <a:r>
              <a:rPr lang="en-US" altLang="en-US" dirty="0">
                <a:solidFill>
                  <a:schemeClr val="accent6">
                    <a:lumMod val="50000"/>
                  </a:schemeClr>
                </a:solidFill>
                <a:latin typeface="Gill Sans MT" panose="020B0502020104020203" pitchFamily="34" charset="0"/>
                <a:ea typeface="ヒラギノ明朝 ProN W3"/>
                <a:cs typeface="ヒラギノ明朝 ProN W3"/>
                <a:sym typeface="Palatino" pitchFamily="18" charset="0"/>
              </a:rPr>
              <a:t>Zero-Based Budgeting</a:t>
            </a:r>
          </a:p>
        </p:txBody>
      </p:sp>
      <p:sp>
        <p:nvSpPr>
          <p:cNvPr id="10" name="TextBox 9"/>
          <p:cNvSpPr txBox="1"/>
          <p:nvPr/>
        </p:nvSpPr>
        <p:spPr>
          <a:xfrm>
            <a:off x="1071376" y="2242446"/>
            <a:ext cx="128466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PH" sz="2800" b="1" dirty="0" smtClean="0">
                <a:solidFill>
                  <a:srgbClr val="000000"/>
                </a:solidFill>
                <a:latin typeface="Calibri" panose="020F0502020204030204" pitchFamily="34" charset="0"/>
              </a:rPr>
              <a:t>ZBB</a:t>
            </a:r>
            <a:endParaRPr kumimoji="0" lang="en-PH" sz="2800" b="1" i="0" u="none" strike="noStrike" cap="none" spc="0" normalizeH="0" baseline="0" dirty="0">
              <a:ln>
                <a:noFill/>
              </a:ln>
              <a:solidFill>
                <a:srgbClr val="000000"/>
              </a:solidFill>
              <a:effectLst/>
              <a:uFillTx/>
              <a:latin typeface="Calibri" panose="020F0502020204030204" pitchFamily="34" charset="0"/>
              <a:sym typeface="Franklin Gothic Book"/>
            </a:endParaRPr>
          </a:p>
        </p:txBody>
      </p:sp>
      <p:sp>
        <p:nvSpPr>
          <p:cNvPr id="15" name="Rectangle 14"/>
          <p:cNvSpPr/>
          <p:nvPr/>
        </p:nvSpPr>
        <p:spPr>
          <a:xfrm>
            <a:off x="3734732" y="3355140"/>
            <a:ext cx="4953000" cy="612475"/>
          </a:xfrm>
          <a:prstGeom prst="rect">
            <a:avLst/>
          </a:prstGeom>
        </p:spPr>
        <p:txBody>
          <a:bodyPr>
            <a:spAutoFit/>
          </a:bodyPr>
          <a:lstStyle/>
          <a:p>
            <a:pPr>
              <a:lnSpc>
                <a:spcPct val="80000"/>
              </a:lnSpc>
              <a:spcBef>
                <a:spcPts val="550"/>
              </a:spcBef>
              <a:buClr>
                <a:srgbClr val="000000"/>
              </a:buClr>
              <a:buSzPct val="125000"/>
              <a:buFont typeface="Palatino" pitchFamily="18" charset="0"/>
              <a:buChar char="•"/>
            </a:pPr>
            <a:r>
              <a:rPr lang="en-US" altLang="en-US" dirty="0" smtClean="0">
                <a:solidFill>
                  <a:srgbClr val="1D300D"/>
                </a:solidFill>
                <a:latin typeface="Gill Sans MT" panose="020B0502020104020203" pitchFamily="34" charset="0"/>
                <a:ea typeface="ヒラギノ明朝 ProN W3"/>
                <a:cs typeface="ヒラギノ明朝 ProN W3"/>
                <a:sym typeface="Palatino" pitchFamily="18" charset="0"/>
              </a:rPr>
              <a:t>  </a:t>
            </a:r>
            <a:r>
              <a:rPr lang="en-US" altLang="en-US" dirty="0" smtClean="0">
                <a:solidFill>
                  <a:srgbClr val="1D300D"/>
                </a:solidFill>
                <a:latin typeface="Calibri" panose="020F0502020204030204" pitchFamily="34" charset="0"/>
                <a:ea typeface="ヒラギノ明朝 ProN W3"/>
                <a:cs typeface="ヒラギノ明朝 ProN W3"/>
                <a:sym typeface="Palatino" pitchFamily="18" charset="0"/>
              </a:rPr>
              <a:t>Assess whether program  objectives/  </a:t>
            </a:r>
          </a:p>
          <a:p>
            <a:pPr>
              <a:lnSpc>
                <a:spcPct val="80000"/>
              </a:lnSpc>
              <a:spcBef>
                <a:spcPts val="550"/>
              </a:spcBef>
              <a:buClr>
                <a:srgbClr val="000000"/>
              </a:buClr>
              <a:buSzPct val="125000"/>
            </a:pPr>
            <a:r>
              <a:rPr lang="en-US" altLang="en-US"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dirty="0" smtClean="0">
                <a:solidFill>
                  <a:srgbClr val="1D300D"/>
                </a:solidFill>
                <a:latin typeface="Calibri" panose="020F0502020204030204" pitchFamily="34" charset="0"/>
                <a:ea typeface="ヒラギノ明朝 ProN W3"/>
                <a:cs typeface="ヒラギノ明朝 ProN W3"/>
                <a:sym typeface="Palatino" pitchFamily="18" charset="0"/>
              </a:rPr>
              <a:t>    outcomes are being achieved</a:t>
            </a:r>
            <a:endParaRPr lang="en-US" altLang="en-US" dirty="0">
              <a:solidFill>
                <a:srgbClr val="1D300D"/>
              </a:solidFill>
              <a:latin typeface="Calibri" panose="020F0502020204030204" pitchFamily="34" charset="0"/>
              <a:ea typeface="ヒラギノ明朝 ProN W3"/>
              <a:cs typeface="ヒラギノ明朝 ProN W3"/>
              <a:sym typeface="Palatino" pitchFamily="18" charset="0"/>
            </a:endParaRPr>
          </a:p>
        </p:txBody>
      </p:sp>
      <p:sp>
        <p:nvSpPr>
          <p:cNvPr id="16" name="Rectangle 15"/>
          <p:cNvSpPr/>
          <p:nvPr/>
        </p:nvSpPr>
        <p:spPr>
          <a:xfrm>
            <a:off x="3734732" y="3995066"/>
            <a:ext cx="5767856" cy="612475"/>
          </a:xfrm>
          <a:prstGeom prst="rect">
            <a:avLst/>
          </a:prstGeom>
        </p:spPr>
        <p:txBody>
          <a:bodyPr wrap="square">
            <a:spAutoFit/>
          </a:bodyPr>
          <a:lstStyle/>
          <a:p>
            <a:pPr>
              <a:lnSpc>
                <a:spcPct val="80000"/>
              </a:lnSpc>
              <a:spcBef>
                <a:spcPts val="550"/>
              </a:spcBef>
              <a:buClr>
                <a:srgbClr val="000000"/>
              </a:buClr>
              <a:buSzPct val="125000"/>
              <a:buFont typeface="Palatino" pitchFamily="18" charset="0"/>
              <a:buChar char="•"/>
            </a:pPr>
            <a:r>
              <a:rPr lang="en-US" altLang="en-US" dirty="0">
                <a:solidFill>
                  <a:srgbClr val="1D300D"/>
                </a:solidFill>
                <a:latin typeface="Gill Sans MT" panose="020B0502020104020203" pitchFamily="34" charset="0"/>
                <a:ea typeface="ヒラギノ明朝 ProN W3"/>
                <a:cs typeface="ヒラギノ明朝 ProN W3"/>
                <a:sym typeface="Palatino" pitchFamily="18" charset="0"/>
              </a:rPr>
              <a:t> </a:t>
            </a:r>
            <a:r>
              <a:rPr lang="en-US" altLang="en-US" dirty="0" smtClean="0">
                <a:solidFill>
                  <a:srgbClr val="1D300D"/>
                </a:solidFill>
                <a:latin typeface="Gill Sans MT" panose="020B0502020104020203" pitchFamily="34" charset="0"/>
                <a:ea typeface="ヒラギノ明朝 ProN W3"/>
                <a:cs typeface="ヒラギノ明朝 ProN W3"/>
                <a:sym typeface="Palatino" pitchFamily="18" charset="0"/>
              </a:rPr>
              <a:t> </a:t>
            </a:r>
            <a:r>
              <a:rPr lang="en-US" altLang="en-US" dirty="0" smtClean="0">
                <a:solidFill>
                  <a:srgbClr val="1D300D"/>
                </a:solidFill>
                <a:latin typeface="Calibri" panose="020F0502020204030204" pitchFamily="34" charset="0"/>
                <a:ea typeface="ヒラギノ明朝 ProN W3"/>
                <a:cs typeface="ヒラギノ明朝 ProN W3"/>
                <a:sym typeface="Palatino" pitchFamily="18" charset="0"/>
              </a:rPr>
              <a:t>Ascertain alternative or more effective and </a:t>
            </a:r>
          </a:p>
          <a:p>
            <a:pPr>
              <a:lnSpc>
                <a:spcPct val="80000"/>
              </a:lnSpc>
              <a:spcBef>
                <a:spcPts val="550"/>
              </a:spcBef>
              <a:buClr>
                <a:srgbClr val="000000"/>
              </a:buClr>
              <a:buSzPct val="125000"/>
            </a:pPr>
            <a:r>
              <a:rPr lang="en-US" altLang="en-US"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dirty="0" smtClean="0">
                <a:solidFill>
                  <a:srgbClr val="1D300D"/>
                </a:solidFill>
                <a:latin typeface="Calibri" panose="020F0502020204030204" pitchFamily="34" charset="0"/>
                <a:ea typeface="ヒラギノ明朝 ProN W3"/>
                <a:cs typeface="ヒラギノ明朝 ProN W3"/>
                <a:sym typeface="Palatino" pitchFamily="18" charset="0"/>
              </a:rPr>
              <a:t>    efficient ways of achieving objectives, and ultimately </a:t>
            </a:r>
            <a:endParaRPr lang="en-US" altLang="en-US" dirty="0">
              <a:solidFill>
                <a:srgbClr val="1D300D"/>
              </a:solidFill>
              <a:latin typeface="Calibri" panose="020F0502020204030204" pitchFamily="34" charset="0"/>
              <a:ea typeface="ヒラギノ明朝 ProN W3"/>
              <a:cs typeface="ヒラギノ明朝 ProN W3"/>
              <a:sym typeface="Palatino" pitchFamily="18" charset="0"/>
            </a:endParaRPr>
          </a:p>
        </p:txBody>
      </p:sp>
      <p:sp>
        <p:nvSpPr>
          <p:cNvPr id="17" name="Rectangle 16"/>
          <p:cNvSpPr/>
          <p:nvPr/>
        </p:nvSpPr>
        <p:spPr>
          <a:xfrm>
            <a:off x="3734732" y="4752196"/>
            <a:ext cx="5660280" cy="911019"/>
          </a:xfrm>
          <a:prstGeom prst="rect">
            <a:avLst/>
          </a:prstGeom>
        </p:spPr>
        <p:txBody>
          <a:bodyPr wrap="square">
            <a:spAutoFit/>
          </a:bodyPr>
          <a:lstStyle/>
          <a:p>
            <a:pPr>
              <a:lnSpc>
                <a:spcPct val="80000"/>
              </a:lnSpc>
              <a:spcBef>
                <a:spcPts val="550"/>
              </a:spcBef>
              <a:buClr>
                <a:srgbClr val="000000"/>
              </a:buClr>
              <a:buSzPct val="125000"/>
              <a:buFont typeface="Palatino" pitchFamily="18" charset="0"/>
              <a:buChar char="•"/>
            </a:pPr>
            <a:r>
              <a:rPr lang="en-US" altLang="en-US" dirty="0" smtClean="0">
                <a:solidFill>
                  <a:srgbClr val="1D300D"/>
                </a:solidFill>
                <a:latin typeface="Gill Sans MT" panose="020B0502020104020203" pitchFamily="34" charset="0"/>
                <a:ea typeface="ヒラギノ明朝 ProN W3"/>
                <a:cs typeface="ヒラギノ明朝 ProN W3"/>
                <a:sym typeface="Palatino" pitchFamily="18" charset="0"/>
              </a:rPr>
              <a:t>  </a:t>
            </a:r>
            <a:r>
              <a:rPr lang="en-US" altLang="en-US" dirty="0" smtClean="0">
                <a:solidFill>
                  <a:srgbClr val="1D300D"/>
                </a:solidFill>
                <a:latin typeface="Calibri" panose="020F0502020204030204" pitchFamily="34" charset="0"/>
                <a:ea typeface="ヒラギノ明朝 ProN W3"/>
                <a:cs typeface="ヒラギノ明朝 ProN W3"/>
                <a:sym typeface="Palatino" pitchFamily="18" charset="0"/>
              </a:rPr>
              <a:t>Guide </a:t>
            </a:r>
            <a:r>
              <a:rPr lang="en-US" altLang="en-US" dirty="0">
                <a:solidFill>
                  <a:srgbClr val="1D300D"/>
                </a:solidFill>
                <a:latin typeface="Calibri" panose="020F0502020204030204" pitchFamily="34" charset="0"/>
                <a:ea typeface="ヒラギノ明朝 ProN W3"/>
                <a:cs typeface="ヒラギノ明朝 ProN W3"/>
                <a:sym typeface="Palatino" pitchFamily="18" charset="0"/>
              </a:rPr>
              <a:t>decision makers on </a:t>
            </a:r>
            <a:r>
              <a:rPr lang="en-US" altLang="en-US" dirty="0" smtClean="0">
                <a:solidFill>
                  <a:srgbClr val="1D300D"/>
                </a:solidFill>
                <a:latin typeface="Calibri" panose="020F0502020204030204" pitchFamily="34" charset="0"/>
                <a:ea typeface="ヒラギノ明朝 ProN W3"/>
                <a:cs typeface="ヒラギノ明朝 ProN W3"/>
                <a:sym typeface="Palatino" pitchFamily="18" charset="0"/>
              </a:rPr>
              <a:t>whether resources for</a:t>
            </a:r>
          </a:p>
          <a:p>
            <a:pPr>
              <a:lnSpc>
                <a:spcPct val="80000"/>
              </a:lnSpc>
              <a:spcBef>
                <a:spcPts val="550"/>
              </a:spcBef>
              <a:buClr>
                <a:srgbClr val="000000"/>
              </a:buClr>
              <a:buSzPct val="125000"/>
            </a:pPr>
            <a:r>
              <a:rPr lang="en-US" altLang="en-US"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dirty="0" smtClean="0">
                <a:solidFill>
                  <a:srgbClr val="1D300D"/>
                </a:solidFill>
                <a:latin typeface="Calibri" panose="020F0502020204030204" pitchFamily="34" charset="0"/>
                <a:ea typeface="ヒラギノ明朝 ProN W3"/>
                <a:cs typeface="ヒラギノ明朝 ProN W3"/>
                <a:sym typeface="Palatino" pitchFamily="18" charset="0"/>
              </a:rPr>
              <a:t>    program/project should continue at its present </a:t>
            </a:r>
          </a:p>
          <a:p>
            <a:pPr>
              <a:lnSpc>
                <a:spcPct val="80000"/>
              </a:lnSpc>
              <a:spcBef>
                <a:spcPts val="550"/>
              </a:spcBef>
              <a:buClr>
                <a:srgbClr val="000000"/>
              </a:buClr>
              <a:buSzPct val="125000"/>
            </a:pPr>
            <a:r>
              <a:rPr lang="en-US" altLang="en-US"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dirty="0" smtClean="0">
                <a:solidFill>
                  <a:srgbClr val="1D300D"/>
                </a:solidFill>
                <a:latin typeface="Calibri" panose="020F0502020204030204" pitchFamily="34" charset="0"/>
                <a:ea typeface="ヒラギノ明朝 ProN W3"/>
                <a:cs typeface="ヒラギノ明朝 ProN W3"/>
                <a:sym typeface="Palatino" pitchFamily="18" charset="0"/>
              </a:rPr>
              <a:t>    level or be increased, reduced or discontinued</a:t>
            </a:r>
            <a:endParaRPr lang="en-US" altLang="en-US" dirty="0">
              <a:solidFill>
                <a:srgbClr val="1D300D"/>
              </a:solidFill>
              <a:latin typeface="Calibri" panose="020F0502020204030204" pitchFamily="34" charset="0"/>
              <a:ea typeface="ヒラギノ明朝 ProN W3"/>
              <a:cs typeface="ヒラギノ明朝 ProN W3"/>
              <a:sym typeface="Palatino" pitchFamily="18" charset="0"/>
            </a:endParaRPr>
          </a:p>
        </p:txBody>
      </p:sp>
      <p:sp>
        <p:nvSpPr>
          <p:cNvPr id="18" name="Rectangle 17"/>
          <p:cNvSpPr/>
          <p:nvPr/>
        </p:nvSpPr>
        <p:spPr>
          <a:xfrm>
            <a:off x="3734732" y="2597587"/>
            <a:ext cx="5767856" cy="646331"/>
          </a:xfrm>
          <a:prstGeom prst="rect">
            <a:avLst/>
          </a:prstGeom>
        </p:spPr>
        <p:txBody>
          <a:bodyPr wrap="square">
            <a:spAutoFit/>
          </a:bodyPr>
          <a:lstStyle/>
          <a:p>
            <a:pPr marL="285750" indent="-285750">
              <a:buFont typeface="Arial" panose="020B0604020202020204" pitchFamily="34" charset="0"/>
              <a:buChar char="•"/>
            </a:pPr>
            <a:r>
              <a:rPr lang="en-US" altLang="en-US" dirty="0" smtClean="0">
                <a:solidFill>
                  <a:srgbClr val="1D300D"/>
                </a:solidFill>
                <a:latin typeface="Calibri" panose="020F0502020204030204" pitchFamily="34" charset="0"/>
                <a:ea typeface="ヒラギノ明朝 ProN W3"/>
                <a:cs typeface="ヒラギノ明朝 ProN W3"/>
                <a:sym typeface="Palatino" pitchFamily="18" charset="0"/>
              </a:rPr>
              <a:t>Establish continued relevance of program objectives given current developments/directions</a:t>
            </a:r>
            <a:endParaRPr lang="en-PH" dirty="0">
              <a:latin typeface="Calibri" panose="020F0502020204030204" pitchFamily="34" charset="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8</a:t>
            </a:r>
          </a:p>
        </p:txBody>
      </p:sp>
      <p:pic>
        <p:nvPicPr>
          <p:cNvPr id="63" name="image.png"/>
          <p:cNvPicPr/>
          <p:nvPr/>
        </p:nvPicPr>
        <p:blipFill>
          <a:blip r:embed="rId3">
            <a:extLst/>
          </a:blip>
          <a:stretch>
            <a:fillRect/>
          </a:stretch>
        </p:blipFill>
        <p:spPr>
          <a:xfrm>
            <a:off x="0" y="6269037"/>
            <a:ext cx="9906000" cy="588963"/>
          </a:xfrm>
          <a:prstGeom prst="rect">
            <a:avLst/>
          </a:prstGeom>
          <a:ln w="12700">
            <a:miter lim="400000"/>
          </a:ln>
        </p:spPr>
      </p:pic>
      <p:sp>
        <p:nvSpPr>
          <p:cNvPr id="65" name="Shape 65"/>
          <p:cNvSpPr/>
          <p:nvPr/>
        </p:nvSpPr>
        <p:spPr>
          <a:xfrm>
            <a:off x="495300" y="171827"/>
            <a:ext cx="8750300" cy="67710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lgn="ctr">
              <a:defRPr sz="4400">
                <a:latin typeface="Arial"/>
                <a:ea typeface="Arial"/>
                <a:cs typeface="Arial"/>
                <a:sym typeface="Arial"/>
              </a:defRPr>
            </a:lvl1pPr>
          </a:lstStyle>
          <a:p>
            <a:pPr lvl="0">
              <a:defRPr sz="1800"/>
            </a:pPr>
            <a:endParaRPr sz="4400" dirty="0"/>
          </a:p>
        </p:txBody>
      </p:sp>
      <p:sp>
        <p:nvSpPr>
          <p:cNvPr id="2" name="Rectangle 1"/>
          <p:cNvSpPr/>
          <p:nvPr/>
        </p:nvSpPr>
        <p:spPr>
          <a:xfrm>
            <a:off x="823383" y="542102"/>
            <a:ext cx="3990195" cy="757130"/>
          </a:xfrm>
          <a:prstGeom prst="rect">
            <a:avLst/>
          </a:prstGeom>
        </p:spPr>
        <p:txBody>
          <a:bodyPr wrap="none">
            <a:spAutoFit/>
          </a:bodyPr>
          <a:lstStyle/>
          <a:p>
            <a:pPr>
              <a:lnSpc>
                <a:spcPct val="90000"/>
              </a:lnSpc>
              <a:spcBef>
                <a:spcPts val="550"/>
              </a:spcBef>
            </a:pPr>
            <a:r>
              <a:rPr lang="en-US" altLang="en-US" sz="4800" b="1" dirty="0" smtClean="0">
                <a:latin typeface="Calibri" panose="020F0502020204030204" pitchFamily="34" charset="0"/>
                <a:ea typeface="ヒラギノ明朝 ProN W3"/>
                <a:cs typeface="ヒラギノ明朝 ProN W3"/>
                <a:sym typeface="Palatino" pitchFamily="18" charset="0"/>
              </a:rPr>
              <a:t>ZBB Objectives</a:t>
            </a:r>
            <a:endParaRPr lang="en-US" altLang="en-US" sz="4800" b="1" dirty="0">
              <a:latin typeface="Calibri" panose="020F0502020204030204" pitchFamily="34" charset="0"/>
              <a:ea typeface="ヒラギノ明朝 ProN W3"/>
              <a:cs typeface="ヒラギノ明朝 ProN W3"/>
              <a:sym typeface="Palatino" pitchFamily="18" charset="0"/>
            </a:endParaRPr>
          </a:p>
        </p:txBody>
      </p:sp>
      <p:sp>
        <p:nvSpPr>
          <p:cNvPr id="3" name="Rectangle 2"/>
          <p:cNvSpPr/>
          <p:nvPr/>
        </p:nvSpPr>
        <p:spPr>
          <a:xfrm>
            <a:off x="823383" y="1604861"/>
            <a:ext cx="8259233" cy="3277820"/>
          </a:xfrm>
          <a:prstGeom prst="rect">
            <a:avLst/>
          </a:prstGeom>
        </p:spPr>
        <p:txBody>
          <a:bodyPr wrap="square">
            <a:spAutoFit/>
          </a:bodyPr>
          <a:lstStyle/>
          <a:p>
            <a:pPr>
              <a:lnSpc>
                <a:spcPct val="80000"/>
              </a:lnSpc>
              <a:spcBef>
                <a:spcPts val="550"/>
              </a:spcBef>
              <a:buClr>
                <a:srgbClr val="000000"/>
              </a:buClr>
              <a:buSzPct val="125000"/>
              <a:buFont typeface="Wingdings" panose="05000000000000000000" pitchFamily="2" charset="2"/>
              <a:buChar char="§"/>
            </a:pP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To establish continued relevance of program 	objectives;</a:t>
            </a:r>
          </a:p>
          <a:p>
            <a:pPr>
              <a:lnSpc>
                <a:spcPct val="80000"/>
              </a:lnSpc>
              <a:spcBef>
                <a:spcPts val="550"/>
              </a:spcBef>
              <a:buClr>
                <a:srgbClr val="000000"/>
              </a:buClr>
              <a:buSzPct val="125000"/>
              <a:buFont typeface="Wingdings" panose="05000000000000000000" pitchFamily="2" charset="2"/>
              <a:buChar char="§"/>
            </a:pP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To assess whether program objectives/outcomes 	are being achieved;</a:t>
            </a:r>
          </a:p>
          <a:p>
            <a:pPr>
              <a:lnSpc>
                <a:spcPct val="80000"/>
              </a:lnSpc>
              <a:spcBef>
                <a:spcPts val="550"/>
              </a:spcBef>
              <a:buClr>
                <a:srgbClr val="000000"/>
              </a:buClr>
              <a:buSzPct val="125000"/>
              <a:buFont typeface="Wingdings" panose="05000000000000000000" pitchFamily="2" charset="2"/>
              <a:buChar char="§"/>
            </a:pP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To ascertain alternative or more effective and 	efficient ways of achieving the objectives;</a:t>
            </a:r>
          </a:p>
          <a:p>
            <a:pPr>
              <a:lnSpc>
                <a:spcPct val="80000"/>
              </a:lnSpc>
              <a:spcBef>
                <a:spcPts val="550"/>
              </a:spcBef>
              <a:buClr>
                <a:srgbClr val="000000"/>
              </a:buClr>
              <a:buSzPct val="125000"/>
              <a:buFont typeface="Wingdings" panose="05000000000000000000" pitchFamily="2" charset="2"/>
              <a:buChar char="§"/>
            </a:pP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To guide decision makers during budget 	preparation</a:t>
            </a:r>
            <a:endParaRPr lang="en-US" altLang="en-US" sz="3000" dirty="0">
              <a:solidFill>
                <a:srgbClr val="1D300D"/>
              </a:solidFill>
              <a:latin typeface="Calibri" panose="020F0502020204030204" pitchFamily="34" charset="0"/>
              <a:ea typeface="ヒラギノ明朝 ProN W3"/>
              <a:cs typeface="ヒラギノ明朝 ProN W3"/>
              <a:sym typeface="Palatino" pitchFamily="18" charset="0"/>
            </a:endParaRPr>
          </a:p>
        </p:txBody>
      </p:sp>
    </p:spTree>
    <p:extLst>
      <p:ext uri="{BB962C8B-B14F-4D97-AF65-F5344CB8AC3E}">
        <p14:creationId xmlns:p14="http://schemas.microsoft.com/office/powerpoint/2010/main" val="91826204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8</a:t>
            </a:r>
          </a:p>
        </p:txBody>
      </p:sp>
      <p:pic>
        <p:nvPicPr>
          <p:cNvPr id="63" name="image.png"/>
          <p:cNvPicPr/>
          <p:nvPr/>
        </p:nvPicPr>
        <p:blipFill>
          <a:blip r:embed="rId3">
            <a:extLst/>
          </a:blip>
          <a:stretch>
            <a:fillRect/>
          </a:stretch>
        </p:blipFill>
        <p:spPr>
          <a:xfrm>
            <a:off x="0" y="6269037"/>
            <a:ext cx="9906000" cy="588963"/>
          </a:xfrm>
          <a:prstGeom prst="rect">
            <a:avLst/>
          </a:prstGeom>
          <a:ln w="12700">
            <a:miter lim="400000"/>
          </a:ln>
        </p:spPr>
      </p:pic>
      <p:sp>
        <p:nvSpPr>
          <p:cNvPr id="65" name="Shape 65"/>
          <p:cNvSpPr/>
          <p:nvPr/>
        </p:nvSpPr>
        <p:spPr>
          <a:xfrm>
            <a:off x="495300" y="171827"/>
            <a:ext cx="8750300" cy="67710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lgn="ctr">
              <a:defRPr sz="4400">
                <a:latin typeface="Arial"/>
                <a:ea typeface="Arial"/>
                <a:cs typeface="Arial"/>
                <a:sym typeface="Arial"/>
              </a:defRPr>
            </a:lvl1pPr>
          </a:lstStyle>
          <a:p>
            <a:pPr lvl="0">
              <a:defRPr sz="1800"/>
            </a:pPr>
            <a:endParaRPr sz="4400" dirty="0"/>
          </a:p>
        </p:txBody>
      </p:sp>
      <p:sp>
        <p:nvSpPr>
          <p:cNvPr id="2" name="Rectangle 1"/>
          <p:cNvSpPr/>
          <p:nvPr/>
        </p:nvSpPr>
        <p:spPr>
          <a:xfrm>
            <a:off x="375007" y="339565"/>
            <a:ext cx="2624436" cy="757130"/>
          </a:xfrm>
          <a:prstGeom prst="rect">
            <a:avLst/>
          </a:prstGeom>
        </p:spPr>
        <p:txBody>
          <a:bodyPr wrap="none">
            <a:spAutoFit/>
          </a:bodyPr>
          <a:lstStyle/>
          <a:p>
            <a:pPr>
              <a:lnSpc>
                <a:spcPct val="90000"/>
              </a:lnSpc>
              <a:spcBef>
                <a:spcPts val="550"/>
              </a:spcBef>
            </a:pPr>
            <a:r>
              <a:rPr lang="en-US" altLang="en-US" sz="4800" b="1" dirty="0">
                <a:latin typeface="Calibri" panose="020F0502020204030204" pitchFamily="34" charset="0"/>
                <a:ea typeface="ヒラギノ明朝 ProN W3"/>
                <a:cs typeface="ヒラギノ明朝 ProN W3"/>
                <a:sym typeface="Palatino" pitchFamily="18" charset="0"/>
              </a:rPr>
              <a:t>Rationale</a:t>
            </a:r>
          </a:p>
        </p:txBody>
      </p:sp>
      <p:sp>
        <p:nvSpPr>
          <p:cNvPr id="3" name="Rectangle 2"/>
          <p:cNvSpPr/>
          <p:nvPr/>
        </p:nvSpPr>
        <p:spPr>
          <a:xfrm>
            <a:off x="495300" y="1586669"/>
            <a:ext cx="6707285" cy="461665"/>
          </a:xfrm>
          <a:prstGeom prst="rect">
            <a:avLst/>
          </a:prstGeom>
        </p:spPr>
        <p:txBody>
          <a:bodyPr wrap="none">
            <a:spAutoFit/>
          </a:bodyPr>
          <a:lstStyle/>
          <a:p>
            <a:pPr>
              <a:lnSpc>
                <a:spcPct val="80000"/>
              </a:lnSpc>
              <a:spcBef>
                <a:spcPts val="550"/>
              </a:spcBef>
              <a:buClr>
                <a:srgbClr val="000000"/>
              </a:buClr>
              <a:buSzPct val="125000"/>
              <a:buFont typeface="Wingdings" panose="05000000000000000000" pitchFamily="2" charset="2"/>
              <a:buChar char="§"/>
            </a:pP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Input </a:t>
            </a: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to </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formulation </a:t>
            </a: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of </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National </a:t>
            </a: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Budget</a:t>
            </a:r>
          </a:p>
        </p:txBody>
      </p:sp>
      <p:sp>
        <p:nvSpPr>
          <p:cNvPr id="4" name="Rectangle 3"/>
          <p:cNvSpPr/>
          <p:nvPr/>
        </p:nvSpPr>
        <p:spPr>
          <a:xfrm>
            <a:off x="495300" y="2266649"/>
            <a:ext cx="8656916" cy="917174"/>
          </a:xfrm>
          <a:prstGeom prst="rect">
            <a:avLst/>
          </a:prstGeom>
        </p:spPr>
        <p:txBody>
          <a:bodyPr wrap="square">
            <a:spAutoFit/>
          </a:bodyPr>
          <a:lstStyle/>
          <a:p>
            <a:pPr>
              <a:lnSpc>
                <a:spcPct val="80000"/>
              </a:lnSpc>
              <a:spcBef>
                <a:spcPts val="550"/>
              </a:spcBef>
              <a:buClr>
                <a:srgbClr val="000000"/>
              </a:buClr>
              <a:buSzPct val="125000"/>
              <a:buFont typeface="Wingdings" panose="05000000000000000000" pitchFamily="2" charset="2"/>
              <a:buChar char="§"/>
            </a:pP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Basis </a:t>
            </a: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to terminate, expand and modify programs</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a:t>
            </a:r>
          </a:p>
          <a:p>
            <a:pPr>
              <a:lnSpc>
                <a:spcPct val="80000"/>
              </a:lnSpc>
              <a:spcBef>
                <a:spcPts val="550"/>
              </a:spcBef>
              <a:buClr>
                <a:srgbClr val="000000"/>
              </a:buClr>
              <a:buSzPct val="125000"/>
            </a:pP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projects</a:t>
            </a: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 thus, improving budget effectiveness</a:t>
            </a:r>
          </a:p>
        </p:txBody>
      </p:sp>
      <p:sp>
        <p:nvSpPr>
          <p:cNvPr id="5" name="Rectangle 4"/>
          <p:cNvSpPr/>
          <p:nvPr/>
        </p:nvSpPr>
        <p:spPr>
          <a:xfrm>
            <a:off x="495300" y="3400278"/>
            <a:ext cx="8083175" cy="1354217"/>
          </a:xfrm>
          <a:prstGeom prst="rect">
            <a:avLst/>
          </a:prstGeom>
        </p:spPr>
        <p:txBody>
          <a:bodyPr wrap="square">
            <a:spAutoFit/>
          </a:bodyPr>
          <a:lstStyle/>
          <a:p>
            <a:pPr>
              <a:lnSpc>
                <a:spcPct val="80000"/>
              </a:lnSpc>
              <a:spcBef>
                <a:spcPts val="550"/>
              </a:spcBef>
              <a:buClr>
                <a:srgbClr val="000000"/>
              </a:buClr>
              <a:buSzPct val="125000"/>
              <a:buFont typeface="Wingdings" panose="05000000000000000000" pitchFamily="2" charset="2"/>
              <a:buChar char="§"/>
            </a:pP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Avenue </a:t>
            </a: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to improve </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allocation </a:t>
            </a: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of </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funds through</a:t>
            </a:r>
          </a:p>
          <a:p>
            <a:pPr>
              <a:lnSpc>
                <a:spcPct val="80000"/>
              </a:lnSpc>
              <a:spcBef>
                <a:spcPts val="550"/>
              </a:spcBef>
              <a:buClr>
                <a:srgbClr val="000000"/>
              </a:buClr>
              <a:buSzPct val="125000"/>
            </a:pP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savings generated</a:t>
            </a:r>
          </a:p>
          <a:p>
            <a:pPr>
              <a:lnSpc>
                <a:spcPct val="80000"/>
              </a:lnSpc>
              <a:spcBef>
                <a:spcPts val="550"/>
              </a:spcBef>
              <a:buClr>
                <a:srgbClr val="000000"/>
              </a:buClr>
              <a:buSzPct val="125000"/>
            </a:pPr>
            <a:endParaRPr lang="en-US" altLang="en-US" sz="3000" dirty="0">
              <a:solidFill>
                <a:srgbClr val="1D300D"/>
              </a:solidFill>
              <a:latin typeface="Calibri" panose="020F0502020204030204" pitchFamily="34" charset="0"/>
              <a:ea typeface="ヒラギノ明朝 ProN W3"/>
              <a:cs typeface="ヒラギノ明朝 ProN W3"/>
              <a:sym typeface="Palatino" pitchFamily="18" charset="0"/>
            </a:endParaRPr>
          </a:p>
        </p:txBody>
      </p:sp>
      <p:sp>
        <p:nvSpPr>
          <p:cNvPr id="6" name="Rectangle 5"/>
          <p:cNvSpPr/>
          <p:nvPr/>
        </p:nvSpPr>
        <p:spPr>
          <a:xfrm>
            <a:off x="495300" y="4407827"/>
            <a:ext cx="8656916" cy="1363450"/>
          </a:xfrm>
          <a:prstGeom prst="rect">
            <a:avLst/>
          </a:prstGeom>
        </p:spPr>
        <p:txBody>
          <a:bodyPr wrap="square">
            <a:spAutoFit/>
          </a:bodyPr>
          <a:lstStyle/>
          <a:p>
            <a:pPr>
              <a:lnSpc>
                <a:spcPct val="80000"/>
              </a:lnSpc>
              <a:spcBef>
                <a:spcPts val="550"/>
              </a:spcBef>
              <a:buClr>
                <a:srgbClr val="000000"/>
              </a:buClr>
              <a:buSzPct val="125000"/>
              <a:buFont typeface="Wingdings" panose="05000000000000000000" pitchFamily="2" charset="2"/>
              <a:buChar char="§"/>
            </a:pP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Tool </a:t>
            </a: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for budget </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accountability; </a:t>
            </a: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can provide </a:t>
            </a:r>
          </a:p>
          <a:p>
            <a:pPr>
              <a:lnSpc>
                <a:spcPct val="80000"/>
              </a:lnSpc>
              <a:spcBef>
                <a:spcPts val="550"/>
              </a:spcBef>
              <a:buClr>
                <a:srgbClr val="000000"/>
              </a:buClr>
              <a:buSzPct val="125000"/>
            </a:pP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indication if outputs and outcomes are being </a:t>
            </a:r>
          </a:p>
          <a:p>
            <a:pPr>
              <a:lnSpc>
                <a:spcPct val="80000"/>
              </a:lnSpc>
              <a:spcBef>
                <a:spcPts val="550"/>
              </a:spcBef>
              <a:buClr>
                <a:srgbClr val="000000"/>
              </a:buClr>
              <a:buSzPct val="125000"/>
            </a:pPr>
            <a:r>
              <a:rPr lang="en-US" altLang="en-US" sz="30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3000" dirty="0" smtClean="0">
                <a:solidFill>
                  <a:srgbClr val="1D300D"/>
                </a:solidFill>
                <a:latin typeface="Calibri" panose="020F0502020204030204" pitchFamily="34" charset="0"/>
                <a:ea typeface="ヒラギノ明朝 ProN W3"/>
                <a:cs typeface="ヒラギノ明朝 ProN W3"/>
                <a:sym typeface="Palatino" pitchFamily="18" charset="0"/>
              </a:rPr>
              <a:t>   delivered</a:t>
            </a:r>
            <a:endParaRPr lang="en-US" altLang="en-US" sz="3000" dirty="0">
              <a:solidFill>
                <a:srgbClr val="1D300D"/>
              </a:solidFill>
              <a:latin typeface="Calibri" panose="020F0502020204030204" pitchFamily="34" charset="0"/>
              <a:ea typeface="ヒラギノ明朝 ProN W3"/>
              <a:cs typeface="ヒラギノ明朝 ProN W3"/>
              <a:sym typeface="Palatino" pitchFamily="18" charset="0"/>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9</a:t>
            </a:r>
          </a:p>
        </p:txBody>
      </p:sp>
      <p:sp>
        <p:nvSpPr>
          <p:cNvPr id="70" name="Shape 70"/>
          <p:cNvSpPr/>
          <p:nvPr/>
        </p:nvSpPr>
        <p:spPr>
          <a:xfrm>
            <a:off x="-1" y="52387"/>
            <a:ext cx="9906002" cy="58477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endParaRPr sz="3200" dirty="0">
              <a:latin typeface="Arial"/>
              <a:ea typeface="Arial"/>
              <a:cs typeface="Arial"/>
              <a:sym typeface="Arial"/>
            </a:endParaRPr>
          </a:p>
        </p:txBody>
      </p:sp>
      <p:pic>
        <p:nvPicPr>
          <p:cNvPr id="71" name="image.png"/>
          <p:cNvPicPr/>
          <p:nvPr/>
        </p:nvPicPr>
        <p:blipFill>
          <a:blip r:embed="rId3">
            <a:extLst/>
          </a:blip>
          <a:stretch>
            <a:fillRect/>
          </a:stretch>
        </p:blipFill>
        <p:spPr>
          <a:xfrm>
            <a:off x="0" y="6269037"/>
            <a:ext cx="9906000" cy="588963"/>
          </a:xfrm>
          <a:prstGeom prst="rect">
            <a:avLst/>
          </a:prstGeom>
          <a:ln w="12700">
            <a:miter lim="400000"/>
          </a:ln>
        </p:spPr>
      </p:pic>
      <p:sp>
        <p:nvSpPr>
          <p:cNvPr id="2" name="Rectangle 1"/>
          <p:cNvSpPr/>
          <p:nvPr/>
        </p:nvSpPr>
        <p:spPr>
          <a:xfrm>
            <a:off x="558073" y="637162"/>
            <a:ext cx="2077813" cy="757130"/>
          </a:xfrm>
          <a:prstGeom prst="rect">
            <a:avLst/>
          </a:prstGeom>
        </p:spPr>
        <p:txBody>
          <a:bodyPr wrap="square">
            <a:spAutoFit/>
          </a:bodyPr>
          <a:lstStyle/>
          <a:p>
            <a:pPr>
              <a:lnSpc>
                <a:spcPct val="90000"/>
              </a:lnSpc>
              <a:spcBef>
                <a:spcPts val="550"/>
              </a:spcBef>
            </a:pPr>
            <a:r>
              <a:rPr lang="en-US" altLang="en-US" sz="4800" b="1" dirty="0">
                <a:latin typeface="Calibri" panose="020F0502020204030204" pitchFamily="34" charset="0"/>
                <a:ea typeface="ヒラギノ明朝 ProN W3"/>
                <a:cs typeface="ヒラギノ明朝 ProN W3"/>
                <a:sym typeface="Palatino" pitchFamily="18" charset="0"/>
              </a:rPr>
              <a:t>Criteria</a:t>
            </a:r>
          </a:p>
        </p:txBody>
      </p:sp>
      <p:sp>
        <p:nvSpPr>
          <p:cNvPr id="7" name="Rectangle 4"/>
          <p:cNvSpPr>
            <a:spLocks/>
          </p:cNvSpPr>
          <p:nvPr/>
        </p:nvSpPr>
        <p:spPr bwMode="auto">
          <a:xfrm>
            <a:off x="741363" y="1616308"/>
            <a:ext cx="7661275" cy="443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28573" bIns="0" anchor="ctr"/>
          <a:lstStyle>
            <a:lvl1pPr marL="514350" indent="-514350" defTabSz="642938">
              <a:defRPr>
                <a:solidFill>
                  <a:schemeClr val="tx1"/>
                </a:solidFill>
                <a:latin typeface="Calibri" panose="020F0502020204030204" pitchFamily="34" charset="0"/>
              </a:defRPr>
            </a:lvl1pPr>
            <a:lvl2pPr marL="522288" indent="-201613" defTabSz="642938">
              <a:defRPr>
                <a:solidFill>
                  <a:schemeClr val="tx1"/>
                </a:solidFill>
                <a:latin typeface="Calibri" panose="020F0502020204030204" pitchFamily="34" charset="0"/>
              </a:defRPr>
            </a:lvl2pPr>
            <a:lvl3pPr marL="803275" indent="-160338" defTabSz="642938">
              <a:defRPr>
                <a:solidFill>
                  <a:schemeClr val="tx1"/>
                </a:solidFill>
                <a:latin typeface="Calibri" panose="020F0502020204030204" pitchFamily="34" charset="0"/>
              </a:defRPr>
            </a:lvl3pPr>
            <a:lvl4pPr marL="1125538" indent="-161925" defTabSz="642938">
              <a:defRPr>
                <a:solidFill>
                  <a:schemeClr val="tx1"/>
                </a:solidFill>
                <a:latin typeface="Calibri" panose="020F0502020204030204" pitchFamily="34" charset="0"/>
              </a:defRPr>
            </a:lvl4pPr>
            <a:lvl5pPr marL="1446213" indent="-160338" defTabSz="642938">
              <a:defRPr>
                <a:solidFill>
                  <a:schemeClr val="tx1"/>
                </a:solidFill>
                <a:latin typeface="Calibri" panose="020F0502020204030204" pitchFamily="34" charset="0"/>
              </a:defRPr>
            </a:lvl5pPr>
            <a:lvl6pPr marL="1903413" indent="-160338" defTabSz="642938" eaLnBrk="0" fontAlgn="base" hangingPunct="0">
              <a:spcBef>
                <a:spcPct val="0"/>
              </a:spcBef>
              <a:spcAft>
                <a:spcPct val="0"/>
              </a:spcAft>
              <a:defRPr>
                <a:solidFill>
                  <a:schemeClr val="tx1"/>
                </a:solidFill>
                <a:latin typeface="Calibri" panose="020F0502020204030204" pitchFamily="34" charset="0"/>
              </a:defRPr>
            </a:lvl6pPr>
            <a:lvl7pPr marL="2360613" indent="-160338" defTabSz="642938" eaLnBrk="0" fontAlgn="base" hangingPunct="0">
              <a:spcBef>
                <a:spcPct val="0"/>
              </a:spcBef>
              <a:spcAft>
                <a:spcPct val="0"/>
              </a:spcAft>
              <a:defRPr>
                <a:solidFill>
                  <a:schemeClr val="tx1"/>
                </a:solidFill>
                <a:latin typeface="Calibri" panose="020F0502020204030204" pitchFamily="34" charset="0"/>
              </a:defRPr>
            </a:lvl7pPr>
            <a:lvl8pPr marL="2817813" indent="-160338" defTabSz="642938" eaLnBrk="0" fontAlgn="base" hangingPunct="0">
              <a:spcBef>
                <a:spcPct val="0"/>
              </a:spcBef>
              <a:spcAft>
                <a:spcPct val="0"/>
              </a:spcAft>
              <a:defRPr>
                <a:solidFill>
                  <a:schemeClr val="tx1"/>
                </a:solidFill>
                <a:latin typeface="Calibri" panose="020F0502020204030204" pitchFamily="34" charset="0"/>
              </a:defRPr>
            </a:lvl8pPr>
            <a:lvl9pPr marL="3275013" indent="-160338" defTabSz="642938" eaLnBrk="0" fontAlgn="base" hangingPunct="0">
              <a:spcBef>
                <a:spcPct val="0"/>
              </a:spcBef>
              <a:spcAft>
                <a:spcPct val="0"/>
              </a:spcAft>
              <a:defRPr>
                <a:solidFill>
                  <a:schemeClr val="tx1"/>
                </a:solidFill>
                <a:latin typeface="Calibri" panose="020F0502020204030204" pitchFamily="34" charset="0"/>
              </a:defRPr>
            </a:lvl9pPr>
          </a:lstStyle>
          <a:p>
            <a:pPr>
              <a:lnSpc>
                <a:spcPct val="80000"/>
              </a:lnSpc>
              <a:spcBef>
                <a:spcPts val="550"/>
              </a:spcBef>
              <a:buClr>
                <a:srgbClr val="000000"/>
              </a:buClr>
              <a:buSzPct val="125000"/>
              <a:buFont typeface="Calibri Light" panose="020F0302020204030204" pitchFamily="34" charset="0"/>
              <a:buAutoNum type="arabicParenR"/>
            </a:pPr>
            <a:r>
              <a:rPr lang="en-US" altLang="en-US" sz="3200" dirty="0" smtClean="0">
                <a:solidFill>
                  <a:srgbClr val="1D300D"/>
                </a:solidFill>
                <a:ea typeface="ヒラギノ明朝 ProN W3"/>
                <a:cs typeface="ヒラギノ明朝 ProN W3"/>
                <a:sym typeface="Palatino" pitchFamily="18" charset="0"/>
              </a:rPr>
              <a:t>Potential leakages and inefficiencies based on COA Reports</a:t>
            </a:r>
          </a:p>
          <a:p>
            <a:pPr>
              <a:lnSpc>
                <a:spcPct val="80000"/>
              </a:lnSpc>
              <a:spcBef>
                <a:spcPts val="550"/>
              </a:spcBef>
              <a:buClr>
                <a:srgbClr val="000000"/>
              </a:buClr>
              <a:buSzPct val="125000"/>
              <a:buFont typeface="Calibri Light" panose="020F0302020204030204" pitchFamily="34" charset="0"/>
              <a:buAutoNum type="arabicParenR"/>
            </a:pPr>
            <a:endParaRPr lang="en-US" altLang="en-US" sz="3200" dirty="0">
              <a:solidFill>
                <a:srgbClr val="1D300D"/>
              </a:solidFill>
              <a:ea typeface="ヒラギノ明朝 ProN W3"/>
              <a:cs typeface="ヒラギノ明朝 ProN W3"/>
              <a:sym typeface="Palatino" pitchFamily="18" charset="0"/>
            </a:endParaRPr>
          </a:p>
          <a:p>
            <a:pPr>
              <a:lnSpc>
                <a:spcPct val="80000"/>
              </a:lnSpc>
              <a:spcBef>
                <a:spcPts val="550"/>
              </a:spcBef>
              <a:buClr>
                <a:srgbClr val="000000"/>
              </a:buClr>
              <a:buSzPct val="125000"/>
              <a:buFont typeface="Calibri Light" panose="020F0302020204030204" pitchFamily="34" charset="0"/>
              <a:buAutoNum type="arabicParenR"/>
            </a:pPr>
            <a:r>
              <a:rPr lang="en-US" altLang="en-US" sz="3200" dirty="0" smtClean="0">
                <a:solidFill>
                  <a:srgbClr val="1D300D"/>
                </a:solidFill>
                <a:ea typeface="ヒラギノ明朝 ProN W3"/>
                <a:cs typeface="ヒラギノ明朝 ProN W3"/>
                <a:sym typeface="Palatino" pitchFamily="18" charset="0"/>
              </a:rPr>
              <a:t>Large magnitude of funds provided</a:t>
            </a:r>
          </a:p>
          <a:p>
            <a:pPr>
              <a:lnSpc>
                <a:spcPct val="80000"/>
              </a:lnSpc>
              <a:spcBef>
                <a:spcPts val="550"/>
              </a:spcBef>
              <a:buClr>
                <a:srgbClr val="000000"/>
              </a:buClr>
              <a:buSzPct val="125000"/>
              <a:buFont typeface="Calibri Light" panose="020F0302020204030204" pitchFamily="34" charset="0"/>
              <a:buAutoNum type="arabicParenR"/>
            </a:pPr>
            <a:endParaRPr lang="en-US" altLang="en-US" sz="3200" dirty="0">
              <a:solidFill>
                <a:srgbClr val="1D300D"/>
              </a:solidFill>
              <a:ea typeface="ヒラギノ明朝 ProN W3"/>
              <a:cs typeface="ヒラギノ明朝 ProN W3"/>
              <a:sym typeface="Palatino" pitchFamily="18" charset="0"/>
            </a:endParaRPr>
          </a:p>
          <a:p>
            <a:pPr>
              <a:lnSpc>
                <a:spcPct val="80000"/>
              </a:lnSpc>
              <a:spcBef>
                <a:spcPts val="550"/>
              </a:spcBef>
              <a:buClr>
                <a:srgbClr val="000000"/>
              </a:buClr>
              <a:buSzPct val="125000"/>
              <a:buFont typeface="Calibri Light" panose="020F0302020204030204" pitchFamily="34" charset="0"/>
              <a:buAutoNum type="arabicParenR"/>
            </a:pPr>
            <a:r>
              <a:rPr lang="en-US" altLang="en-US" sz="3200" dirty="0" smtClean="0">
                <a:solidFill>
                  <a:srgbClr val="1D300D"/>
                </a:solidFill>
                <a:ea typeface="ヒラギノ明朝 ProN W3"/>
                <a:cs typeface="ヒラギノ明朝 ProN W3"/>
                <a:sym typeface="Palatino" pitchFamily="18" charset="0"/>
              </a:rPr>
              <a:t>Weak </a:t>
            </a:r>
            <a:r>
              <a:rPr lang="en-US" altLang="en-US" sz="3200" dirty="0">
                <a:solidFill>
                  <a:srgbClr val="1D300D"/>
                </a:solidFill>
                <a:ea typeface="ヒラギノ明朝 ProN W3"/>
                <a:cs typeface="ヒラギノ明朝 ProN W3"/>
                <a:sym typeface="Palatino" pitchFamily="18" charset="0"/>
              </a:rPr>
              <a:t>performance over the past years</a:t>
            </a:r>
          </a:p>
          <a:p>
            <a:pPr>
              <a:lnSpc>
                <a:spcPct val="80000"/>
              </a:lnSpc>
              <a:spcBef>
                <a:spcPts val="550"/>
              </a:spcBef>
              <a:buClr>
                <a:srgbClr val="000000"/>
              </a:buClr>
              <a:buSzPct val="125000"/>
              <a:buFont typeface="Calibri Light" panose="020F0302020204030204" pitchFamily="34" charset="0"/>
              <a:buAutoNum type="arabicParenR"/>
            </a:pPr>
            <a:endParaRPr lang="en-US" altLang="en-US" sz="3200" dirty="0">
              <a:solidFill>
                <a:srgbClr val="1D300D"/>
              </a:solidFill>
              <a:ea typeface="ヒラギノ明朝 ProN W3"/>
              <a:cs typeface="ヒラギノ明朝 ProN W3"/>
              <a:sym typeface="Palatino" pitchFamily="18" charset="0"/>
            </a:endParaRPr>
          </a:p>
          <a:p>
            <a:pPr>
              <a:lnSpc>
                <a:spcPct val="80000"/>
              </a:lnSpc>
              <a:spcBef>
                <a:spcPts val="550"/>
              </a:spcBef>
              <a:buClr>
                <a:srgbClr val="000000"/>
              </a:buClr>
              <a:buSzPct val="125000"/>
              <a:buFont typeface="Calibri Light" panose="020F0302020204030204" pitchFamily="34" charset="0"/>
              <a:buAutoNum type="arabicParenR"/>
            </a:pPr>
            <a:r>
              <a:rPr lang="en-US" altLang="en-US" sz="3200" dirty="0" smtClean="0">
                <a:solidFill>
                  <a:srgbClr val="1D300D"/>
                </a:solidFill>
                <a:ea typeface="ヒラギノ明朝 ProN W3"/>
                <a:cs typeface="ヒラギノ明朝 ProN W3"/>
                <a:sym typeface="Palatino" pitchFamily="18" charset="0"/>
              </a:rPr>
              <a:t> Critical </a:t>
            </a:r>
            <a:r>
              <a:rPr lang="en-US" altLang="en-US" sz="3200" dirty="0">
                <a:solidFill>
                  <a:srgbClr val="1D300D"/>
                </a:solidFill>
                <a:ea typeface="ヒラギノ明朝 ProN W3"/>
                <a:cs typeface="ヒラギノ明朝 ProN W3"/>
                <a:sym typeface="Palatino" pitchFamily="18" charset="0"/>
              </a:rPr>
              <a:t>programs of the Administration</a:t>
            </a:r>
          </a:p>
          <a:p>
            <a:pPr>
              <a:lnSpc>
                <a:spcPct val="80000"/>
              </a:lnSpc>
              <a:spcBef>
                <a:spcPts val="550"/>
              </a:spcBef>
              <a:buClr>
                <a:srgbClr val="000000"/>
              </a:buClr>
              <a:buSzPct val="125000"/>
              <a:buFont typeface="Calibri Light" panose="020F0302020204030204" pitchFamily="34" charset="0"/>
              <a:buAutoNum type="arabicParenR"/>
            </a:pPr>
            <a:endParaRPr lang="en-US" altLang="en-US" sz="3200" dirty="0">
              <a:solidFill>
                <a:srgbClr val="1D300D"/>
              </a:solidFill>
              <a:ea typeface="ヒラギノ明朝 ProN W3"/>
              <a:cs typeface="ヒラギノ明朝 ProN W3"/>
              <a:sym typeface="Palatino" pitchFamily="18" charset="0"/>
            </a:endParaRPr>
          </a:p>
          <a:p>
            <a:pPr>
              <a:lnSpc>
                <a:spcPct val="80000"/>
              </a:lnSpc>
              <a:spcBef>
                <a:spcPts val="550"/>
              </a:spcBef>
              <a:buClr>
                <a:srgbClr val="000000"/>
              </a:buClr>
              <a:buSzPct val="125000"/>
              <a:buFont typeface="Calibri Light" panose="020F0302020204030204" pitchFamily="34" charset="0"/>
              <a:buAutoNum type="arabicParenR"/>
            </a:pPr>
            <a:endParaRPr lang="en-US" altLang="en-US" sz="3200" dirty="0">
              <a:solidFill>
                <a:srgbClr val="1D300D"/>
              </a:solidFill>
              <a:ea typeface="ヒラギノ明朝 ProN W3"/>
              <a:cs typeface="ヒラギノ明朝 ProN W3"/>
              <a:sym typeface="Palatino" pitchFamily="18"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10</a:t>
            </a:r>
          </a:p>
        </p:txBody>
      </p:sp>
      <p:pic>
        <p:nvPicPr>
          <p:cNvPr id="77" name="image.png"/>
          <p:cNvPicPr/>
          <p:nvPr/>
        </p:nvPicPr>
        <p:blipFill>
          <a:blip r:embed="rId3">
            <a:extLst/>
          </a:blip>
          <a:stretch>
            <a:fillRect/>
          </a:stretch>
        </p:blipFill>
        <p:spPr>
          <a:xfrm>
            <a:off x="0" y="6269037"/>
            <a:ext cx="9906000" cy="588963"/>
          </a:xfrm>
          <a:prstGeom prst="rect">
            <a:avLst/>
          </a:prstGeom>
          <a:ln w="12700">
            <a:miter lim="400000"/>
          </a:ln>
        </p:spPr>
      </p:pic>
      <p:sp>
        <p:nvSpPr>
          <p:cNvPr id="78" name="Shape 78"/>
          <p:cNvSpPr/>
          <p:nvPr/>
        </p:nvSpPr>
        <p:spPr>
          <a:xfrm>
            <a:off x="-1" y="-17463"/>
            <a:ext cx="9906002" cy="58477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endParaRPr sz="3200" dirty="0">
              <a:latin typeface="Gill Sans MT"/>
              <a:ea typeface="Gill Sans MT"/>
              <a:cs typeface="Gill Sans MT"/>
              <a:sym typeface="Gill Sans MT"/>
            </a:endParaRPr>
          </a:p>
        </p:txBody>
      </p:sp>
      <p:sp>
        <p:nvSpPr>
          <p:cNvPr id="2" name="Rectangle 1"/>
          <p:cNvSpPr/>
          <p:nvPr/>
        </p:nvSpPr>
        <p:spPr>
          <a:xfrm>
            <a:off x="887506" y="2442396"/>
            <a:ext cx="8523584" cy="757130"/>
          </a:xfrm>
          <a:prstGeom prst="rect">
            <a:avLst/>
          </a:prstGeom>
        </p:spPr>
        <p:txBody>
          <a:bodyPr wrap="square">
            <a:spAutoFit/>
          </a:bodyPr>
          <a:lstStyle/>
          <a:p>
            <a:pPr algn="ctr">
              <a:lnSpc>
                <a:spcPct val="90000"/>
              </a:lnSpc>
              <a:spcBef>
                <a:spcPts val="550"/>
              </a:spcBef>
            </a:pPr>
            <a:r>
              <a:rPr lang="en-US" altLang="en-US" sz="4800" b="1" dirty="0">
                <a:latin typeface="Calibri" panose="020F0502020204030204" pitchFamily="34" charset="0"/>
                <a:ea typeface="ヒラギノ明朝 ProN W3"/>
                <a:cs typeface="ヒラギノ明朝 ProN W3"/>
                <a:sym typeface="Palatino" pitchFamily="18" charset="0"/>
              </a:rPr>
              <a:t>II. Highlights of </a:t>
            </a:r>
            <a:r>
              <a:rPr lang="en-US" altLang="en-US" sz="4800" b="1" dirty="0" smtClean="0">
                <a:latin typeface="Calibri" panose="020F0502020204030204" pitchFamily="34" charset="0"/>
                <a:ea typeface="ヒラギノ明朝 ProN W3"/>
                <a:cs typeface="ヒラギノ明朝 ProN W3"/>
                <a:sym typeface="Palatino" pitchFamily="18" charset="0"/>
              </a:rPr>
              <a:t>Studies’ Impact</a:t>
            </a:r>
            <a:endParaRPr lang="en-US" altLang="en-US" sz="4800" b="1" dirty="0">
              <a:latin typeface="Calibri" panose="020F0502020204030204" pitchFamily="34" charset="0"/>
              <a:ea typeface="ヒラギノ明朝 ProN W3"/>
              <a:cs typeface="ヒラギノ明朝 ProN W3"/>
              <a:sym typeface="Palatino" pitchFamily="18"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title" idx="4294967295"/>
          </p:nvPr>
        </p:nvSpPr>
        <p:spPr>
          <a:xfrm>
            <a:off x="0" y="457200"/>
            <a:ext cx="8943975" cy="79851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algn="l" defTabSz="566927">
              <a:defRPr sz="1800"/>
            </a:pPr>
            <a:r>
              <a:rPr lang="en-US" altLang="en-US" dirty="0">
                <a:latin typeface="Calibri" panose="020F0502020204030204" pitchFamily="34" charset="0"/>
                <a:ea typeface="ヒラギノ明朝 ProN W3"/>
                <a:cs typeface="ヒラギノ明朝 ProN W3"/>
                <a:sym typeface="Palatino" pitchFamily="18" charset="0"/>
              </a:rPr>
              <a:t/>
            </a:r>
            <a:br>
              <a:rPr lang="en-US" altLang="en-US" dirty="0">
                <a:latin typeface="Calibri" panose="020F0502020204030204" pitchFamily="34" charset="0"/>
                <a:ea typeface="ヒラギノ明朝 ProN W3"/>
                <a:cs typeface="ヒラギノ明朝 ProN W3"/>
                <a:sym typeface="Palatino" pitchFamily="18" charset="0"/>
              </a:rPr>
            </a:br>
            <a:endParaRPr dirty="0">
              <a:latin typeface="Calibri" panose="020F0502020204030204" pitchFamily="34" charset="0"/>
            </a:endParaRPr>
          </a:p>
        </p:txBody>
      </p:sp>
      <p:sp>
        <p:nvSpPr>
          <p:cNvPr id="84" name="Shape 84"/>
          <p:cNvSpPr/>
          <p:nvPr/>
        </p:nvSpPr>
        <p:spPr>
          <a:xfrm>
            <a:off x="7099300" y="6245225"/>
            <a:ext cx="2311400" cy="288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1400">
                <a:latin typeface="Arial"/>
                <a:ea typeface="Arial"/>
                <a:cs typeface="Arial"/>
                <a:sym typeface="Arial"/>
              </a:defRPr>
            </a:lvl1pPr>
          </a:lstStyle>
          <a:p>
            <a:pPr lvl="0">
              <a:defRPr sz="1800"/>
            </a:pPr>
            <a:r>
              <a:rPr sz="1400"/>
              <a:t>11</a:t>
            </a:r>
          </a:p>
        </p:txBody>
      </p:sp>
      <p:pic>
        <p:nvPicPr>
          <p:cNvPr id="86" name="image.png"/>
          <p:cNvPicPr/>
          <p:nvPr/>
        </p:nvPicPr>
        <p:blipFill>
          <a:blip r:embed="rId3">
            <a:extLst/>
          </a:blip>
          <a:stretch>
            <a:fillRect/>
          </a:stretch>
        </p:blipFill>
        <p:spPr>
          <a:xfrm>
            <a:off x="0" y="6269037"/>
            <a:ext cx="9906000" cy="588963"/>
          </a:xfrm>
          <a:prstGeom prst="rect">
            <a:avLst/>
          </a:prstGeom>
          <a:ln w="12700">
            <a:miter lim="400000"/>
          </a:ln>
        </p:spPr>
      </p:pic>
      <p:sp>
        <p:nvSpPr>
          <p:cNvPr id="2" name="Rectangle 1"/>
          <p:cNvSpPr/>
          <p:nvPr/>
        </p:nvSpPr>
        <p:spPr>
          <a:xfrm>
            <a:off x="212458" y="255008"/>
            <a:ext cx="4725974" cy="701731"/>
          </a:xfrm>
          <a:prstGeom prst="rect">
            <a:avLst/>
          </a:prstGeom>
        </p:spPr>
        <p:txBody>
          <a:bodyPr wrap="none">
            <a:spAutoFit/>
          </a:bodyPr>
          <a:lstStyle/>
          <a:p>
            <a:pPr>
              <a:lnSpc>
                <a:spcPct val="90000"/>
              </a:lnSpc>
              <a:spcBef>
                <a:spcPts val="550"/>
              </a:spcBef>
            </a:pPr>
            <a:r>
              <a:rPr lang="en-US" altLang="en-US" sz="4400" b="1" dirty="0">
                <a:latin typeface="Calibri" panose="020F0502020204030204" pitchFamily="34" charset="0"/>
                <a:ea typeface="ヒラギノ明朝 ProN W3"/>
                <a:cs typeface="ヒラギノ明朝 ProN W3"/>
                <a:sym typeface="Palatino" pitchFamily="18" charset="0"/>
              </a:rPr>
              <a:t>ZBB Studies, Profile</a:t>
            </a:r>
          </a:p>
        </p:txBody>
      </p:sp>
      <p:sp>
        <p:nvSpPr>
          <p:cNvPr id="3" name="Rectangle 2"/>
          <p:cNvSpPr/>
          <p:nvPr/>
        </p:nvSpPr>
        <p:spPr>
          <a:xfrm>
            <a:off x="212457" y="1329702"/>
            <a:ext cx="8815001" cy="4702826"/>
          </a:xfrm>
          <a:prstGeom prst="rect">
            <a:avLst/>
          </a:prstGeom>
        </p:spPr>
        <p:txBody>
          <a:bodyPr wrap="square">
            <a:spAutoFit/>
          </a:bodyPr>
          <a:lstStyle/>
          <a:p>
            <a:pPr>
              <a:lnSpc>
                <a:spcPct val="80000"/>
              </a:lnSpc>
              <a:spcBef>
                <a:spcPts val="475"/>
              </a:spcBef>
              <a:buFont typeface="Arial" panose="020B0604020202020204" pitchFamily="34" charset="0"/>
              <a:buChar char="•"/>
            </a:pP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2010 -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an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in-house</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 quick and rough, ZBB exercise done,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resulting</a:t>
            </a:r>
          </a:p>
          <a:p>
            <a:pPr>
              <a:lnSpc>
                <a:spcPct val="80000"/>
              </a:lnSpc>
              <a:spcBef>
                <a:spcPts val="475"/>
              </a:spcBef>
            </a:pP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to P10.3 B savings</a:t>
            </a:r>
            <a:endParaRPr lang="en-US" altLang="en-US" sz="2400" dirty="0">
              <a:solidFill>
                <a:srgbClr val="1D300D"/>
              </a:solidFill>
              <a:latin typeface="Calibri" panose="020F0502020204030204" pitchFamily="34" charset="0"/>
              <a:ea typeface="ヒラギノ明朝 ProN W3"/>
              <a:cs typeface="ヒラギノ明朝 ProN W3"/>
              <a:sym typeface="Palatino" pitchFamily="18" charset="0"/>
            </a:endParaRPr>
          </a:p>
          <a:p>
            <a:pPr>
              <a:lnSpc>
                <a:spcPct val="80000"/>
              </a:lnSpc>
              <a:spcBef>
                <a:spcPts val="475"/>
              </a:spcBef>
              <a:buFont typeface="Arial" panose="020B0604020202020204" pitchFamily="34" charset="0"/>
              <a:buChar char="•"/>
            </a:pP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2011 onwards -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36 studies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conducted (funded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from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both technical</a:t>
            </a:r>
          </a:p>
          <a:p>
            <a:pPr>
              <a:lnSpc>
                <a:spcPct val="80000"/>
              </a:lnSpc>
              <a:spcBef>
                <a:spcPts val="475"/>
              </a:spcBef>
            </a:pP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assistance and regular budget)</a:t>
            </a:r>
          </a:p>
          <a:p>
            <a:pPr>
              <a:lnSpc>
                <a:spcPct val="80000"/>
              </a:lnSpc>
              <a:spcBef>
                <a:spcPts val="475"/>
              </a:spcBef>
              <a:buFont typeface="Arial" panose="020B0604020202020204" pitchFamily="34" charset="0"/>
              <a:buChar char="•"/>
            </a:pP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Majority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of studies tackled social sector programs</a:t>
            </a:r>
          </a:p>
          <a:p>
            <a:pPr>
              <a:lnSpc>
                <a:spcPct val="80000"/>
              </a:lnSpc>
              <a:spcBef>
                <a:spcPts val="475"/>
              </a:spcBef>
              <a:buFont typeface="Arial" panose="020B0604020202020204" pitchFamily="34" charset="0"/>
              <a:buChar char="•"/>
            </a:pP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21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studies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published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at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DBM website;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ongoing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publication for </a:t>
            </a:r>
          </a:p>
          <a:p>
            <a:pPr>
              <a:lnSpc>
                <a:spcPct val="80000"/>
              </a:lnSpc>
              <a:spcBef>
                <a:spcPts val="475"/>
              </a:spcBef>
            </a:pP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remaining studies</a:t>
            </a:r>
          </a:p>
          <a:p>
            <a:pPr>
              <a:lnSpc>
                <a:spcPct val="80000"/>
              </a:lnSpc>
              <a:spcBef>
                <a:spcPts val="475"/>
              </a:spcBef>
              <a:buFont typeface="Arial" panose="020B0604020202020204" pitchFamily="34" charset="0"/>
              <a:buChar char="•"/>
            </a:pP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PIDS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served as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third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party evaluator</a:t>
            </a:r>
          </a:p>
          <a:p>
            <a:pPr>
              <a:lnSpc>
                <a:spcPct val="80000"/>
              </a:lnSpc>
              <a:spcBef>
                <a:spcPts val="475"/>
              </a:spcBef>
              <a:buFont typeface="Arial" panose="020B0604020202020204" pitchFamily="34" charset="0"/>
              <a:buChar char="•"/>
            </a:pP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Findings/recommendations used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primarily for budget allocation </a:t>
            </a:r>
            <a:endPar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endParaRPr>
          </a:p>
          <a:p>
            <a:pPr>
              <a:lnSpc>
                <a:spcPct val="80000"/>
              </a:lnSpc>
              <a:spcBef>
                <a:spcPts val="475"/>
              </a:spcBef>
            </a:pP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decisions (as input to technical budget hearings and executive</a:t>
            </a:r>
          </a:p>
          <a:p>
            <a:pPr>
              <a:lnSpc>
                <a:spcPct val="80000"/>
              </a:lnSpc>
              <a:spcBef>
                <a:spcPts val="475"/>
              </a:spcBef>
            </a:pP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review deliberations of budget)</a:t>
            </a:r>
          </a:p>
          <a:p>
            <a:pPr>
              <a:lnSpc>
                <a:spcPct val="80000"/>
              </a:lnSpc>
              <a:spcBef>
                <a:spcPts val="475"/>
              </a:spcBef>
              <a:buFont typeface="Arial" panose="020B0604020202020204" pitchFamily="34" charset="0"/>
              <a:buChar char="•"/>
            </a:pP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Tracking </a:t>
            </a:r>
            <a:r>
              <a:rPr lang="en-US" altLang="en-US" sz="2400" dirty="0">
                <a:solidFill>
                  <a:srgbClr val="1D300D"/>
                </a:solidFill>
                <a:latin typeface="Calibri" panose="020F0502020204030204" pitchFamily="34" charset="0"/>
                <a:ea typeface="ヒラギノ明朝 ProN W3"/>
                <a:cs typeface="ヒラギノ明朝 ProN W3"/>
                <a:sym typeface="Palatino" pitchFamily="18" charset="0"/>
              </a:rPr>
              <a:t>of study impact has much room for improvement </a:t>
            </a: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in</a:t>
            </a:r>
          </a:p>
          <a:p>
            <a:pPr>
              <a:lnSpc>
                <a:spcPct val="80000"/>
              </a:lnSpc>
              <a:spcBef>
                <a:spcPts val="475"/>
              </a:spcBef>
            </a:pPr>
            <a:r>
              <a:rPr lang="en-US" altLang="en-US" sz="2400" dirty="0" smtClean="0">
                <a:solidFill>
                  <a:srgbClr val="1D300D"/>
                </a:solidFill>
                <a:latin typeface="Calibri" panose="020F0502020204030204" pitchFamily="34" charset="0"/>
                <a:ea typeface="ヒラギノ明朝 ProN W3"/>
                <a:cs typeface="ヒラギノ明朝 ProN W3"/>
                <a:sym typeface="Palatino" pitchFamily="18" charset="0"/>
              </a:rPr>
              <a:t>    </a:t>
            </a:r>
            <a:r>
              <a:rPr lang="en-US" altLang="en-US" sz="2400" dirty="0" smtClean="0">
                <a:solidFill>
                  <a:schemeClr val="bg1"/>
                </a:solidFill>
                <a:latin typeface="Calibri" panose="020F0502020204030204" pitchFamily="34" charset="0"/>
                <a:ea typeface="ヒラギノ明朝 ProN W3"/>
                <a:cs typeface="ヒラギノ明朝 ProN W3"/>
                <a:sym typeface="Palatino" pitchFamily="18" charset="0"/>
              </a:rPr>
              <a:t>current DBM process</a:t>
            </a:r>
            <a:endParaRPr lang="en-US" altLang="en-US" sz="2400" dirty="0">
              <a:solidFill>
                <a:schemeClr val="bg1"/>
              </a:solidFill>
              <a:latin typeface="Calibri" panose="020F0502020204030204" pitchFamily="34" charset="0"/>
              <a:ea typeface="ヒラギノ明朝 ProN W3"/>
              <a:cs typeface="ヒラギノ明朝 ProN W3"/>
              <a:sym typeface="Palatino" pitchFamily="18" charset="0"/>
            </a:endParaRPr>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ain Event">
  <a:themeElements>
    <a:clrScheme name="Main Event">
      <a:dk1>
        <a:sysClr val="windowText" lastClr="000000"/>
      </a:dk1>
      <a:lt1>
        <a:sysClr val="window" lastClr="FFFFFF"/>
      </a:lt1>
      <a:dk2>
        <a:srgbClr val="424242"/>
      </a:dk2>
      <a:lt2>
        <a:srgbClr val="C8C8C8"/>
      </a:lt2>
      <a:accent1>
        <a:srgbClr val="B80E0F"/>
      </a:accent1>
      <a:accent2>
        <a:srgbClr val="A6987D"/>
      </a:accent2>
      <a:accent3>
        <a:srgbClr val="7F9A71"/>
      </a:accent3>
      <a:accent4>
        <a:srgbClr val="64969F"/>
      </a:accent4>
      <a:accent5>
        <a:srgbClr val="9B75B2"/>
      </a:accent5>
      <a:accent6>
        <a:srgbClr val="80737A"/>
      </a:accent6>
      <a:hlink>
        <a:srgbClr val="F21213"/>
      </a:hlink>
      <a:folHlink>
        <a:srgbClr val="B6A394"/>
      </a:folHlink>
    </a:clrScheme>
    <a:fontScheme name="Main Event">
      <a:majorFont>
        <a:latin typeface="Impact" panose="020B080603090205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Impact" panose="020B080603090205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in Event">
      <a:fillStyleLst>
        <a:solidFill>
          <a:schemeClr val="phClr"/>
        </a:solidFill>
        <a:solidFill>
          <a:schemeClr val="phClr">
            <a:tint val="69000"/>
            <a:satMod val="105000"/>
            <a:lumMod val="110000"/>
          </a:schemeClr>
        </a:solidFill>
        <a:blipFill>
          <a:blip xmlns:r="http://schemas.openxmlformats.org/officeDocument/2006/relationships" r:embed="rId1">
            <a:duotone>
              <a:schemeClr val="phClr">
                <a:shade val="88000"/>
                <a:lumMod val="88000"/>
              </a:schemeClr>
              <a:schemeClr val="phClr"/>
            </a:duotone>
          </a:blip>
          <a:tile tx="0" ty="0" sx="100000" sy="100000" flip="none" algn="tl"/>
        </a:blipFill>
      </a:fillStyleLst>
      <a:lnStyleLst>
        <a:ln w="9525" cap="flat" cmpd="sng" algn="ctr">
          <a:solidFill>
            <a:schemeClr val="phClr">
              <a:shade val="60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25400" dist="127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88000"/>
              </a:schemeClr>
            </a:gs>
          </a:gsLst>
          <a:lin ang="5400000" scaled="0"/>
        </a:gradFill>
        <a:blipFill>
          <a:blip xmlns:r="http://schemas.openxmlformats.org/officeDocument/2006/relationships" r:embed="rId2">
            <a:duotone>
              <a:schemeClr val="phClr">
                <a:shade val="48000"/>
                <a:satMod val="110000"/>
                <a:lumMod val="40000"/>
              </a:schemeClr>
              <a:schemeClr val="phClr">
                <a:tint val="90000"/>
                <a:lumMod val="106000"/>
              </a:schemeClr>
            </a:duotone>
          </a:blip>
          <a:stretch/>
        </a:blipFill>
      </a:bgFillStyleLst>
    </a:fmtScheme>
  </a:themeElements>
  <a:objectDefaults/>
  <a:extraClrSchemeLst/>
  <a:extLst>
    <a:ext uri="{05A4C25C-085E-4340-85A3-A5531E510DB2}">
      <thm15:themeFamily xmlns:thm15="http://schemas.microsoft.com/office/thememl/2012/main" name="Main Event" id="{AC372BB4-D83D-411E-B849-B641926BA760}" vid="{F1EFBDE3-1A95-4E3D-81AD-1F53D65BEA01}"/>
    </a:ext>
  </a:ext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FFFFFF"/>
      </a:accent3>
      <a:accent4>
        <a:srgbClr val="000000"/>
      </a:accent4>
      <a:accent5>
        <a:srgbClr val="D8ECED"/>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TM04033927[[fn=Main Event]]</Template>
  <TotalTime>425</TotalTime>
  <Words>2303</Words>
  <Application>Microsoft Office PowerPoint</Application>
  <PresentationFormat>A4 Paper (210x297 mm)</PresentationFormat>
  <Paragraphs>244</Paragraphs>
  <Slides>17</Slides>
  <Notes>17</Notes>
  <HiddenSlides>0</HiddenSlides>
  <MMClips>0</MMClips>
  <ScaleCrop>false</ScaleCrop>
  <HeadingPairs>
    <vt:vector size="6" baseType="variant">
      <vt:variant>
        <vt:lpstr>Fonts Used</vt:lpstr>
      </vt:variant>
      <vt:variant>
        <vt:i4>18</vt:i4>
      </vt:variant>
      <vt:variant>
        <vt:lpstr>Theme</vt:lpstr>
      </vt:variant>
      <vt:variant>
        <vt:i4>1</vt:i4>
      </vt:variant>
      <vt:variant>
        <vt:lpstr>Slide Titles</vt:lpstr>
      </vt:variant>
      <vt:variant>
        <vt:i4>17</vt:i4>
      </vt:variant>
    </vt:vector>
  </HeadingPairs>
  <TitlesOfParts>
    <vt:vector size="36" baseType="lpstr">
      <vt:lpstr>MS PGothic</vt:lpstr>
      <vt:lpstr>SimSun</vt:lpstr>
      <vt:lpstr>Arial</vt:lpstr>
      <vt:lpstr>Calibri</vt:lpstr>
      <vt:lpstr>Calibri Light</vt:lpstr>
      <vt:lpstr>Charcoal CY</vt:lpstr>
      <vt:lpstr>Franklin Gothic Book</vt:lpstr>
      <vt:lpstr>Gill Sans MT</vt:lpstr>
      <vt:lpstr>Helvetica Neue</vt:lpstr>
      <vt:lpstr>Impact</vt:lpstr>
      <vt:lpstr>Lucida Grande</vt:lpstr>
      <vt:lpstr>Palatino</vt:lpstr>
      <vt:lpstr>Palatino Linotype</vt:lpstr>
      <vt:lpstr>Tahoma</vt:lpstr>
      <vt:lpstr>Times New Roman</vt:lpstr>
      <vt:lpstr>Wingdings</vt:lpstr>
      <vt:lpstr>ヒラギノ明朝 ProN W3</vt:lpstr>
      <vt:lpstr>ヒラギノ角ゴ ProN W6</vt:lpstr>
      <vt:lpstr>Main Event</vt:lpstr>
      <vt:lpstr>PowerPoint Presentation</vt:lpstr>
      <vt:lpstr>PowerPoint Presentation</vt:lpstr>
      <vt:lpstr>PowerPoint Presentation</vt:lpstr>
      <vt:lpstr>Origin </vt:lpstr>
      <vt:lpstr>PowerPoint Presentation</vt:lpstr>
      <vt:lpstr>PowerPoint Presentation</vt:lpstr>
      <vt:lpstr>PowerPoint Presentation</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Updates on Budget Utilization Efforts</dc:title>
  <dc:creator>Mylene G. Santos</dc:creator>
  <cp:lastModifiedBy>Gemma A. Bala</cp:lastModifiedBy>
  <cp:revision>56</cp:revision>
  <cp:lastPrinted>2016-12-02T10:22:11Z</cp:lastPrinted>
  <dcterms:modified xsi:type="dcterms:W3CDTF">2016-12-06T05:21:23Z</dcterms:modified>
</cp:coreProperties>
</file>